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70"/>
  </p:notesMasterIdLst>
  <p:sldIdLst>
    <p:sldId id="256" r:id="rId3"/>
    <p:sldId id="294" r:id="rId4"/>
    <p:sldId id="295" r:id="rId5"/>
    <p:sldId id="296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297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306" r:id="rId24"/>
    <p:sldId id="265" r:id="rId25"/>
    <p:sldId id="266" r:id="rId26"/>
    <p:sldId id="267" r:id="rId27"/>
    <p:sldId id="268" r:id="rId28"/>
    <p:sldId id="269" r:id="rId29"/>
    <p:sldId id="270" r:id="rId30"/>
    <p:sldId id="307" r:id="rId31"/>
    <p:sldId id="271" r:id="rId32"/>
    <p:sldId id="272" r:id="rId33"/>
    <p:sldId id="308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309" r:id="rId44"/>
    <p:sldId id="282" r:id="rId45"/>
    <p:sldId id="283" r:id="rId46"/>
    <p:sldId id="284" r:id="rId47"/>
    <p:sldId id="285" r:id="rId48"/>
    <p:sldId id="310" r:id="rId49"/>
    <p:sldId id="311" r:id="rId50"/>
    <p:sldId id="286" r:id="rId51"/>
    <p:sldId id="287" r:id="rId52"/>
    <p:sldId id="288" r:id="rId53"/>
    <p:sldId id="312" r:id="rId54"/>
    <p:sldId id="289" r:id="rId55"/>
    <p:sldId id="313" r:id="rId56"/>
    <p:sldId id="314" r:id="rId57"/>
    <p:sldId id="315" r:id="rId58"/>
    <p:sldId id="316" r:id="rId59"/>
    <p:sldId id="290" r:id="rId60"/>
    <p:sldId id="317" r:id="rId61"/>
    <p:sldId id="318" r:id="rId62"/>
    <p:sldId id="319" r:id="rId63"/>
    <p:sldId id="320" r:id="rId64"/>
    <p:sldId id="322" r:id="rId65"/>
    <p:sldId id="323" r:id="rId66"/>
    <p:sldId id="291" r:id="rId67"/>
    <p:sldId id="292" r:id="rId68"/>
    <p:sldId id="293" r:id="rId69"/>
  </p:sldIdLst>
  <p:sldSz cx="9144000" cy="5143500" type="screen16x9"/>
  <p:notesSz cx="6858000" cy="9144000"/>
  <p:embeddedFontLst>
    <p:embeddedFont>
      <p:font typeface="Amatic SC" pitchFamily="2" charset="-79"/>
      <p:regular r:id="rId71"/>
      <p:bold r:id="rId72"/>
    </p:embeddedFont>
    <p:embeddedFont>
      <p:font typeface="Inconsolata" pitchFamily="49" charset="77"/>
      <p:regular r:id="rId73"/>
      <p:bold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  <p:embeddedFont>
      <p:font typeface="Roboto Light" panose="02000000000000000000" pitchFamily="2" charset="0"/>
      <p:regular r:id="rId79"/>
      <p:bold r:id="rId80"/>
      <p:italic r:id="rId81"/>
      <p:boldItalic r:id="rId82"/>
    </p:embeddedFont>
    <p:embeddedFont>
      <p:font typeface="Roboto Medium" panose="02000000000000000000" pitchFamily="2" charset="0"/>
      <p:regular r:id="rId83"/>
      <p:bold r:id="rId84"/>
      <p:italic r:id="rId85"/>
      <p:boldItalic r:id="rId86"/>
    </p:embeddedFont>
    <p:embeddedFont>
      <p:font typeface="Roboto Thin" panose="02000000000000000000" pitchFamily="2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C520E2-7D32-4729-A0D0-90B4BF6B3E5F}">
  <a:tblStyle styleId="{49C520E2-7D32-4729-A0D0-90B4BF6B3E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2381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3.xml"/><Relationship Id="rId90" Type="http://schemas.openxmlformats.org/officeDocument/2006/relationships/font" Target="fonts/font2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font" Target="fonts/font1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7.fntdata"/><Relationship Id="rId61" Type="http://schemas.openxmlformats.org/officeDocument/2006/relationships/slide" Target="slides/slide59.xml"/><Relationship Id="rId82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n*(n-1)/2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</c:v>
                </c:pt>
                <c:pt idx="1">
                  <c:v>6</c:v>
                </c:pt>
                <c:pt idx="2">
                  <c:v>10</c:v>
                </c:pt>
                <c:pt idx="3">
                  <c:v>15</c:v>
                </c:pt>
                <c:pt idx="4">
                  <c:v>21</c:v>
                </c:pt>
                <c:pt idx="5">
                  <c:v>28</c:v>
                </c:pt>
                <c:pt idx="6">
                  <c:v>36</c:v>
                </c:pt>
                <c:pt idx="7">
                  <c:v>45</c:v>
                </c:pt>
                <c:pt idx="8">
                  <c:v>55</c:v>
                </c:pt>
                <c:pt idx="9">
                  <c:v>66</c:v>
                </c:pt>
                <c:pt idx="10">
                  <c:v>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3E-304B-BBAF-3AA35E046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9201968"/>
        <c:axId val="1828761520"/>
      </c:lineChart>
      <c:catAx>
        <c:axId val="182920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8761520"/>
        <c:crosses val="autoZero"/>
        <c:auto val="1"/>
        <c:lblAlgn val="ctr"/>
        <c:lblOffset val="100"/>
        <c:noMultiLvlLbl val="0"/>
      </c:catAx>
      <c:valAx>
        <c:axId val="182876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920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0ecf98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g3fd0ecf98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0ecf98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fd0ecf988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3fd0ecf988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3fd0ecf988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fd0ecf988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g3fd0ecf988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fd0ecf988_2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fd0ecf988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g3fd0ecf988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g3fd0ecf988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fd0ecf988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5" name="Google Shape;1165;g3fd0ecf988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g3fd0ecf988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4f35eccf5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4f35eccf5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fd0ecf988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g3fd0ecf988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g3fd0ecf988_2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fd0ecf988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g3fd0ecf988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g3fd0ecf988_2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2953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fd0ecf988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g3fd0ecf988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g3fd0ecf988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fd0ecf988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5" name="Google Shape;1205;g3fd0ecf988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g3fd0ecf988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fd0ecf988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2" name="Google Shape;1212;g3fd0ecf988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g3fd0ecf988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0ecf98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3fd0ecf98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shutterstock_1037716798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fd0ecf98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fd0ecf988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g3fd0ecf988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g3fd0ecf988_2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fd0ecf988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8" name="Google Shape;1228;g3fd0ecf988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g3fd0ecf988_2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fd0ecf988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g3fd0ecf988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g3fd0ecf988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4c7542969f_0_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4c7542969f_0_2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4c7542969f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4c7542969f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c7542969f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c7542969f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c7542969f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4c7542969f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fd0ecf988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9" name="Google Shape;1299;g3fd0ecf988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3fd0ecf988_2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fd0ecf988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5" name="Google Shape;1235;g3fd0ecf988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g3fd0ecf988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5088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f35eccf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f35eccf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fd0ecf988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g3fd0ecf988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shutterstock_97065224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3fd0ecf988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fd0ecf988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g3fd0ecf988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g3fd0ecf988_2_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fd0ecf988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4" name="Google Shape;1334;g3fd0ecf988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g3fd0ecf988_2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4f35eccf5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4f35eccf5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510f16c6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510f16c6d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4f35eccf5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4f35eccf5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5649ce8b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5649ce8b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649ce8be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649ce8be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10f16c6d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510f16c6d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4f35eccf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4f35eccf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fd0ecf98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g3fd0ecf98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g3fd0ecf988_2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fd0ecf988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7" name="Google Shape;1417;g3fd0ecf988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g3fd0ecf988_2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fd0ecf988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g3fd0ecf988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fd0ecf988_2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7542969f_0_1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g4c7542969f_0_1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4c7542969f_0_1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fd0ecf988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3fd0ecf988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fd0ecf988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4f35eccf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4f35eccf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c7542969f_0_1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g4c7542969f_0_1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4c7542969f_0_19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file:///Users/greg/Dropbox/git/RICHRIC201905FSF2/03-javascript/01-Activities/26-SuperheroLogging/superhero-logging-solved-no-functions.html" TargetMode="Externa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greg/Dropbox/git/RICHRIC201905FSF2/03-javascript/01-Activities/26-SuperheroLogging/superhero-logging-solved-with-function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greg/Dropbox/git/RICHRIC201905FSF2/03-javascript/01-Activities/27-MyFirstFunctions/Solved/my-first-functions-solved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greg/Dropbox/git/RICHRIC201905FSF2/03-javascript/01-Activities/28-GoodArray/good-array.html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hyperlink" Target="file:///Users/greg/Dropbox/git/RICHRIC201905FSF2/03-javascript/01-Activities/29-JoanOfArcArrays/Solved/joan-of-arc-arrays-solved.js" TargetMode="External"/><Relationship Id="rId4" Type="http://schemas.openxmlformats.org/officeDocument/2006/relationships/hyperlink" Target="file:///Users/greg/Dropbox/git/RICHRIC201905FSF2/03-javascript/01-Activities/29-JoanOfArcArrays/Unsolved/joan-of-arc-arrays-unsolved.j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greg/Dropbox/git/RICHRIC201905FSF2/03-javascript/01-Activities/30-GandalfTheGreyObjects/gandalf-the-grey-object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greg/Dropbox/git/RICHRIC201905FSF2/03-javascript/01-Activities/30-GandalfTheGreyObjects/gandalf-the-grey-objects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hyperlink" Target="file:///Users/greg/Dropbox/git/RICHRIC201905FSF2/03-javascript/01-Activities/31-MyFirstObject/Unsolved/car-object-unsolved.html" TargetMode="Externa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greg/Dropbox/git/RICHRIC201905FSF2/03-javascript/01-Activities/31-MyFirstObject/Solved/car-object-solved.html" TargetMode="Externa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greg/Dropbox/git/RICHRIC201905FSF2/03-javascript/01-Activities/32-CarGame/Solved/car-game-solved.html" TargetMode="Externa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hyperlink" Target="file:///Users/greg/Dropbox/git/RICHRIC201905FSF2/03-javascript/01-Activities/31-MyFirstObject/Unsolved/car-object-unsolved.html" TargetMode="Externa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greg/Dropbox/git/RICHRIC201905FSF2/03-javascript/01-Activities/32-CarGame/Solved/car-game-solved.html" TargetMode="Externa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script-workbook.netlify.com/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witchboard.tech/checkpoint/ec36bb3ebdf024197283d70ebcad853b" TargetMode="Externa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-boot-camp/checkpoint-bank/blob/master/checkpoints/multiple-choice/02-HTML-CSS-Git-MC/02-HTML-CSS-Git-MC.md" TargetMode="External"/><Relationship Id="rId2" Type="http://schemas.openxmlformats.org/officeDocument/2006/relationships/hyperlink" Target="https://www.switchboard.tech/checkpoint/ec36bb3ebdf024197283d70ebcad853b" TargetMode="Externa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3.3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B72-0E40-174E-BDE6-05860BC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Greg’s Code (RPSLX)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0E9B6E-99C7-E247-87A9-7FA948D3692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A71D9-8A7E-3049-B318-2F500393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" y="621792"/>
            <a:ext cx="5219700" cy="2359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BB30F-045E-B243-9D06-F057F7410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2980944"/>
            <a:ext cx="6896100" cy="2578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33FB9A-3B5F-DE45-92DC-EFE6C6C66475}"/>
              </a:ext>
            </a:extLst>
          </p:cNvPr>
          <p:cNvSpPr txBox="1"/>
          <p:nvPr/>
        </p:nvSpPr>
        <p:spPr>
          <a:xfrm>
            <a:off x="5934457" y="1335024"/>
            <a:ext cx="1801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an additional challenge prize if you can come up with a simpler solution.</a:t>
            </a:r>
          </a:p>
        </p:txBody>
      </p:sp>
    </p:spTree>
    <p:extLst>
      <p:ext uri="{BB962C8B-B14F-4D97-AF65-F5344CB8AC3E}">
        <p14:creationId xmlns:p14="http://schemas.microsoft.com/office/powerpoint/2010/main" val="73224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B72-0E40-174E-BDE6-05860BC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RPSLXYZ…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0E9B6E-99C7-E247-87A9-7FA948D3692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519B4-0F6A-7A4D-B015-EA9DC976B83A}"/>
              </a:ext>
            </a:extLst>
          </p:cNvPr>
          <p:cNvSpPr txBox="1"/>
          <p:nvPr/>
        </p:nvSpPr>
        <p:spPr>
          <a:xfrm>
            <a:off x="210312" y="758952"/>
            <a:ext cx="626325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ALSO: Who can give me the formula for the number of wining combinations?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choices (</a:t>
            </a:r>
            <a:r>
              <a:rPr lang="en-US" dirty="0" err="1"/>
              <a:t>rps</a:t>
            </a:r>
            <a:r>
              <a:rPr lang="en-US" dirty="0"/>
              <a:t>) = 3 combinations,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choices (</a:t>
            </a:r>
            <a:r>
              <a:rPr lang="en-US" dirty="0" err="1"/>
              <a:t>rpsl</a:t>
            </a:r>
            <a:r>
              <a:rPr lang="en-US" dirty="0"/>
              <a:t>) = 6 combos,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choices (</a:t>
            </a:r>
            <a:r>
              <a:rPr lang="en-US" dirty="0" err="1"/>
              <a:t>rpslx</a:t>
            </a:r>
            <a:r>
              <a:rPr lang="en-US" dirty="0"/>
              <a:t>) = 10 combos,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choices = (</a:t>
            </a:r>
            <a:r>
              <a:rPr lang="en-US" dirty="0" err="1"/>
              <a:t>rpslxy</a:t>
            </a:r>
            <a:r>
              <a:rPr lang="en-US" dirty="0"/>
              <a:t>) = ??? Combos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 choices = (</a:t>
            </a:r>
            <a:r>
              <a:rPr lang="en-US" dirty="0" err="1"/>
              <a:t>rplsxyz</a:t>
            </a:r>
            <a:r>
              <a:rPr lang="en-US" dirty="0"/>
              <a:t>) = ??? Combos</a:t>
            </a:r>
          </a:p>
          <a:p>
            <a:endParaRPr lang="en-US" dirty="0"/>
          </a:p>
          <a:p>
            <a:r>
              <a:rPr lang="en-US" dirty="0"/>
              <a:t>n = number of ‘things’ you can throw</a:t>
            </a:r>
          </a:p>
          <a:p>
            <a:r>
              <a:rPr lang="en-US" dirty="0"/>
              <a:t>(n-1) = number of ‘things’ you can throw ‘at’ (you can’t kill yourself!)</a:t>
            </a:r>
          </a:p>
          <a:p>
            <a:endParaRPr lang="en-US" dirty="0"/>
          </a:p>
          <a:p>
            <a:r>
              <a:rPr lang="en-US" dirty="0"/>
              <a:t>n*(n-1) = total combinations</a:t>
            </a:r>
          </a:p>
          <a:p>
            <a:r>
              <a:rPr lang="en-US" dirty="0"/>
              <a:t>BUT: It’s a one-way (directed) graph – so we divide by 2</a:t>
            </a:r>
          </a:p>
          <a:p>
            <a:endParaRPr lang="en-US" dirty="0"/>
          </a:p>
          <a:p>
            <a:pPr algn="ctr"/>
            <a:r>
              <a:rPr lang="en-US" b="1" dirty="0"/>
              <a:t>n*(n-1)/2</a:t>
            </a:r>
          </a:p>
          <a:p>
            <a:pPr algn="ctr"/>
            <a:r>
              <a:rPr lang="en-US" b="1" dirty="0"/>
              <a:t>roughly O(n^2)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146BD-0240-7F45-B986-D19E401B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368" y="1066729"/>
            <a:ext cx="2770632" cy="3694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B76F0-1E6B-CC45-A709-B656ECC9A139}"/>
              </a:ext>
            </a:extLst>
          </p:cNvPr>
          <p:cNvSpPr txBox="1"/>
          <p:nvPr/>
        </p:nvSpPr>
        <p:spPr>
          <a:xfrm>
            <a:off x="6711696" y="758952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Alex’s Solution: 15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809BB7A-9C7B-7E47-91FC-98160503EF41}"/>
              </a:ext>
            </a:extLst>
          </p:cNvPr>
          <p:cNvGraphicFramePr>
            <a:graphicFrameLocks noGrp="1"/>
          </p:cNvGraphicFramePr>
          <p:nvPr/>
        </p:nvGraphicFramePr>
        <p:xfrm>
          <a:off x="3333750" y="1352550"/>
          <a:ext cx="2476500" cy="2438400"/>
        </p:xfrm>
        <a:graphic>
          <a:graphicData uri="http://schemas.openxmlformats.org/drawingml/2006/table">
            <a:tbl>
              <a:tblPr>
                <a:tableStyleId>{49C520E2-7D32-4729-A0D0-90B4BF6B3E5F}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25557588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7660686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592908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n*(n-1)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n*(n-1)/2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50674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0084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25378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17641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9871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678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94041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4652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13917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51292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06698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2133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83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B72-0E40-174E-BDE6-05860BC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RPSLXYZ…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0E9B6E-99C7-E247-87A9-7FA948D3692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519B4-0F6A-7A4D-B015-EA9DC976B83A}"/>
              </a:ext>
            </a:extLst>
          </p:cNvPr>
          <p:cNvSpPr txBox="1"/>
          <p:nvPr/>
        </p:nvSpPr>
        <p:spPr>
          <a:xfrm>
            <a:off x="2395554" y="792256"/>
            <a:ext cx="172839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n*(n-1)/2</a:t>
            </a:r>
          </a:p>
          <a:p>
            <a:pPr algn="ctr"/>
            <a:r>
              <a:rPr lang="en-US" b="1" dirty="0"/>
              <a:t>roughly O(n^2)</a:t>
            </a:r>
          </a:p>
          <a:p>
            <a:pPr algn="ctr"/>
            <a:r>
              <a:rPr lang="en-US" b="1" dirty="0"/>
              <a:t>(quadratic)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146BD-0240-7F45-B986-D19E401B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368" y="1066729"/>
            <a:ext cx="2770632" cy="3694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B76F0-1E6B-CC45-A709-B656ECC9A139}"/>
              </a:ext>
            </a:extLst>
          </p:cNvPr>
          <p:cNvSpPr txBox="1"/>
          <p:nvPr/>
        </p:nvSpPr>
        <p:spPr>
          <a:xfrm>
            <a:off x="6373368" y="758952"/>
            <a:ext cx="2770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Alex’s Solution: n=6 =&gt; 15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BB54FF-54E2-8A4D-B16B-6149F748C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60262"/>
              </p:ext>
            </p:extLst>
          </p:nvPr>
        </p:nvGraphicFramePr>
        <p:xfrm>
          <a:off x="146304" y="1694617"/>
          <a:ext cx="2476500" cy="2438400"/>
        </p:xfrm>
        <a:graphic>
          <a:graphicData uri="http://schemas.openxmlformats.org/drawingml/2006/table">
            <a:tbl>
              <a:tblPr>
                <a:tableStyleId>{49C520E2-7D32-4729-A0D0-90B4BF6B3E5F}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3538359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794653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5588085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n*(n-1)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n*(n-1)/2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1751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36141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88811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38774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70685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341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3175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61410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93295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97533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65273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1097592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467B675-EF43-7744-BEA3-83B9A546C7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281168"/>
              </p:ext>
            </p:extLst>
          </p:nvPr>
        </p:nvGraphicFramePr>
        <p:xfrm>
          <a:off x="2816352" y="1694617"/>
          <a:ext cx="3557016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339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A1AA-AA66-1241-A56F-4C60ACE4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FB5F1-B4B2-4144-9E96-7D81861FF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2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Soon Be You</a:t>
            </a:r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0" name="Google Shape;105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27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Right Now You Feel Like</a:t>
            </a:r>
            <a:endParaRPr/>
          </a:p>
        </p:txBody>
      </p:sp>
      <p:sp>
        <p:nvSpPr>
          <p:cNvPr id="1057" name="Google Shape;1057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Jellybeans</a:t>
            </a:r>
            <a:endParaRPr/>
          </a:p>
        </p:txBody>
      </p:sp>
      <p:sp>
        <p:nvSpPr>
          <p:cNvPr id="1058" name="Google Shape;1058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9" name="Google Shape;10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75" y="881700"/>
            <a:ext cx="5626853" cy="39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to Come!</a:t>
            </a: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THERE!</a:t>
            </a:r>
            <a:endParaRPr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43250" y="2514575"/>
            <a:ext cx="2091900" cy="5337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5" y="1413825"/>
            <a:ext cx="3164925" cy="3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53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77" name="Google Shape;1077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4" name="Google Shape;1084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1085" name="Google Shape;1085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3"/>
          <p:cNvSpPr txBox="1">
            <a:spLocks noGrp="1"/>
          </p:cNvSpPr>
          <p:nvPr>
            <p:ph type="subTitle" idx="1"/>
          </p:nvPr>
        </p:nvSpPr>
        <p:spPr>
          <a:xfrm>
            <a:off x="12225" y="1321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Functions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3"/>
          <p:cNvSpPr txBox="1">
            <a:spLocks noGrp="1"/>
          </p:cNvSpPr>
          <p:nvPr>
            <p:ph type="subTitle" idx="2"/>
          </p:nvPr>
        </p:nvSpPr>
        <p:spPr>
          <a:xfrm>
            <a:off x="-12225" y="2157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Objects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3"/>
          </p:nvPr>
        </p:nvSpPr>
        <p:spPr>
          <a:xfrm>
            <a:off x="0" y="3000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Building Simple JavaScript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26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50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06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Functions</a:t>
            </a:r>
            <a:endParaRPr/>
          </a:p>
        </p:txBody>
      </p:sp>
      <p:sp>
        <p:nvSpPr>
          <p:cNvPr id="1101" name="Google Shape;110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A1AA-AA66-1241-A56F-4C60ACE4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PreClass</a:t>
            </a:r>
            <a:r>
              <a:rPr lang="en-US" dirty="0"/>
              <a:t> Drills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FB5F1-B4B2-4144-9E96-7D81861FF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7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108" name="Google Shape;1108;p75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Building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Array Building – 10 mins 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5" name="Google Shape;1115;p7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10 minutes</a:t>
            </a:r>
            <a:endParaRPr/>
          </a:p>
        </p:txBody>
      </p:sp>
      <p:sp>
        <p:nvSpPr>
          <p:cNvPr id="1116" name="Google Shape;1116;p7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1362456" y="919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8" name="Google Shape;1118;p76"/>
          <p:cNvGrpSpPr/>
          <p:nvPr/>
        </p:nvGrpSpPr>
        <p:grpSpPr>
          <a:xfrm>
            <a:off x="457200" y="919225"/>
            <a:ext cx="776889" cy="621300"/>
            <a:chOff x="457200" y="1378813"/>
            <a:chExt cx="776889" cy="621300"/>
          </a:xfrm>
        </p:grpSpPr>
        <p:sp>
          <p:nvSpPr>
            <p:cNvPr id="1119" name="Google Shape;1119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0" name="Google Shape;1120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76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122" name="Google Shape;112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3" name="Google Shape;112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76"/>
          <p:cNvGrpSpPr/>
          <p:nvPr/>
        </p:nvGrpSpPr>
        <p:grpSpPr>
          <a:xfrm>
            <a:off x="457200" y="2311850"/>
            <a:ext cx="776889" cy="621300"/>
            <a:chOff x="457200" y="1378813"/>
            <a:chExt cx="776889" cy="621300"/>
          </a:xfrm>
        </p:grpSpPr>
        <p:sp>
          <p:nvSpPr>
            <p:cNvPr id="1125" name="Google Shape;112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6" name="Google Shape;112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76"/>
          <p:cNvGrpSpPr/>
          <p:nvPr/>
        </p:nvGrpSpPr>
        <p:grpSpPr>
          <a:xfrm>
            <a:off x="457200" y="3009350"/>
            <a:ext cx="776889" cy="621300"/>
            <a:chOff x="457200" y="1378813"/>
            <a:chExt cx="776889" cy="621300"/>
          </a:xfrm>
        </p:grpSpPr>
        <p:sp>
          <p:nvSpPr>
            <p:cNvPr id="1128" name="Google Shape;112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9" name="Google Shape;112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76"/>
          <p:cNvSpPr txBox="1">
            <a:spLocks noGrp="1"/>
          </p:cNvSpPr>
          <p:nvPr>
            <p:ph type="subTitle" idx="1"/>
          </p:nvPr>
        </p:nvSpPr>
        <p:spPr>
          <a:xfrm>
            <a:off x="-75" y="938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the program: </a:t>
            </a:r>
            <a:b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/>
              <a:t>/01-Activities/25-LoopTV/Unsolved/loop-tv-</a:t>
            </a:r>
            <a:r>
              <a:rPr lang="en-US" sz="1600" dirty="0" err="1"/>
              <a:t>unsolved.html</a:t>
            </a:r>
            <a:endParaRPr lang="en-US" sz="1600" dirty="0"/>
          </a:p>
        </p:txBody>
      </p:sp>
      <p:sp>
        <p:nvSpPr>
          <p:cNvPr id="1131" name="Google Shape;1131;p76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76"/>
          <p:cNvSpPr/>
          <p:nvPr/>
        </p:nvSpPr>
        <p:spPr>
          <a:xfrm>
            <a:off x="1352550" y="2311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76"/>
          <p:cNvSpPr/>
          <p:nvPr/>
        </p:nvSpPr>
        <p:spPr>
          <a:xfrm>
            <a:off x="1352550" y="3004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76"/>
          <p:cNvSpPr txBox="1">
            <a:spLocks noGrp="1"/>
          </p:cNvSpPr>
          <p:nvPr>
            <p:ph type="subTitle" idx="2"/>
          </p:nvPr>
        </p:nvSpPr>
        <p:spPr>
          <a:xfrm>
            <a:off x="-1217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Then, with a partner, fill in the missing code for each line of commentary.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76"/>
          <p:cNvSpPr txBox="1">
            <a:spLocks noGrp="1"/>
          </p:cNvSpPr>
          <p:nvPr>
            <p:ph type="subTitle" idx="3"/>
          </p:nvPr>
        </p:nvSpPr>
        <p:spPr>
          <a:xfrm>
            <a:off x="0" y="2314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 sure both of you can fully explain what each line means.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76"/>
          <p:cNvSpPr txBox="1">
            <a:spLocks noGrp="1"/>
          </p:cNvSpPr>
          <p:nvPr>
            <p:ph type="subTitle" idx="4"/>
          </p:nvPr>
        </p:nvSpPr>
        <p:spPr>
          <a:xfrm>
            <a:off x="-12300" y="3004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prepared to share with the class.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FEA06-04FB-B141-B80C-6516C6C5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it to me… - 5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2BE7DA4-702B-9142-AC9C-5EDCD25298E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C349E-7CD1-7944-9160-EE563B79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320"/>
            <a:ext cx="9144000" cy="39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43" name="Google Shape;1143;p7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Logging: No Functions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8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6275" y="707667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Mondo Repetitive – Instructor: 5 mins</a:t>
            </a:r>
            <a:endParaRPr dirty="0"/>
          </a:p>
        </p:txBody>
      </p:sp>
      <p:sp>
        <p:nvSpPr>
          <p:cNvPr id="1151" name="Google Shape;1151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153" name="Google Shape;115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73" y="2431046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78"/>
          <p:cNvSpPr txBox="1"/>
          <p:nvPr/>
        </p:nvSpPr>
        <p:spPr>
          <a:xfrm>
            <a:off x="2065375" y="2041395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 dirty="0"/>
          </a:p>
        </p:txBody>
      </p:sp>
      <p:pic>
        <p:nvPicPr>
          <p:cNvPr id="1155" name="Google Shape;115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326" y="2078461"/>
            <a:ext cx="1085049" cy="108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A0D6B3-3796-8746-BE28-53DE0E9F3D63}"/>
              </a:ext>
            </a:extLst>
          </p:cNvPr>
          <p:cNvSpPr/>
          <p:nvPr/>
        </p:nvSpPr>
        <p:spPr>
          <a:xfrm>
            <a:off x="132588" y="4676554"/>
            <a:ext cx="887882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file:///Users/greg/Dropbox/git/RICHRIC201905FSF2/03-javascript/01-Activities/26-SuperheroLogging/superhero-logging-solved-no-functions.html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62" name="Google Shape;1162;p7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Much Better with Functions! – Instructor 10 mins</a:t>
            </a:r>
            <a:endParaRPr dirty="0"/>
          </a:p>
        </p:txBody>
      </p:sp>
      <p:sp>
        <p:nvSpPr>
          <p:cNvPr id="1171" name="Google Shape;1171;p80"/>
          <p:cNvSpPr txBox="1">
            <a:spLocks noGrp="1"/>
          </p:cNvSpPr>
          <p:nvPr>
            <p:ph type="subTitle" idx="2"/>
          </p:nvPr>
        </p:nvSpPr>
        <p:spPr>
          <a:xfrm>
            <a:off x="0" y="491670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JavaScript Juggernauts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34DCD-D3D9-D644-B165-221BA5963D12}"/>
              </a:ext>
            </a:extLst>
          </p:cNvPr>
          <p:cNvSpPr txBox="1"/>
          <p:nvPr/>
        </p:nvSpPr>
        <p:spPr>
          <a:xfrm>
            <a:off x="283714" y="4717370"/>
            <a:ext cx="84353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file:///Users/greg/Dropbox/git/RICHRIC201905FSF2/03-javascript/01-Activities/26-SuperheroLogging/superhero-logging-solved-with-functions.html</a:t>
            </a: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991EC-4C64-AA41-9B6C-F754B4DD76D3}"/>
              </a:ext>
            </a:extLst>
          </p:cNvPr>
          <p:cNvSpPr/>
          <p:nvPr/>
        </p:nvSpPr>
        <p:spPr>
          <a:xfrm>
            <a:off x="219706" y="782403"/>
            <a:ext cx="86682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Function </a:t>
            </a:r>
            <a:r>
              <a:rPr lang="en-US" b="1" dirty="0">
                <a:latin typeface="Helvetica" pitchFamily="2" charset="0"/>
              </a:rPr>
              <a:t>definition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Function </a:t>
            </a:r>
            <a:r>
              <a:rPr lang="en-US" b="1" dirty="0">
                <a:latin typeface="Helvetica" pitchFamily="2" charset="0"/>
              </a:rPr>
              <a:t>arguments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Arguments bind on function calls, argument names are only visible inside of the function body.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The function </a:t>
            </a:r>
            <a:r>
              <a:rPr lang="en-US" b="1" dirty="0">
                <a:latin typeface="Helvetica" pitchFamily="2" charset="0"/>
              </a:rPr>
              <a:t>call</a:t>
            </a:r>
            <a:r>
              <a:rPr lang="en-US" dirty="0">
                <a:latin typeface="Helvetica" pitchFamily="2" charset="0"/>
              </a:rPr>
              <a:t> (or execution).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F4EF0-DE84-944F-BD42-BA3F05ABD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14" y="1791217"/>
            <a:ext cx="5208016" cy="2746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DEB66-CDDE-F147-A294-D7D939658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772" y="1791217"/>
            <a:ext cx="39116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177" name="Google Shape;1177;p8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78" name="Google Shape;1178;p81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My First Functions – 20 mins 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5" name="Google Shape;1185;p8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</a:t>
            </a:r>
            <a:r>
              <a:rPr lang="en"/>
              <a:t> 20 minutes</a:t>
            </a:r>
            <a:endParaRPr/>
          </a:p>
        </p:txBody>
      </p:sp>
      <p:sp>
        <p:nvSpPr>
          <p:cNvPr id="1186" name="Google Shape;1186;p8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87" name="Google Shape;1187;p82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82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Working in pairs and using the starter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fill in the missing functions and function calls.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82"/>
          <p:cNvSpPr/>
          <p:nvPr/>
        </p:nvSpPr>
        <p:spPr>
          <a:xfrm>
            <a:off x="1364775" y="216722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2"/>
          <p:cNvSpPr/>
          <p:nvPr/>
        </p:nvSpPr>
        <p:spPr>
          <a:xfrm>
            <a:off x="1364775" y="303117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82"/>
          <p:cNvSpPr txBox="1">
            <a:spLocks noGrp="1"/>
          </p:cNvSpPr>
          <p:nvPr>
            <p:ph type="subTitle" idx="2"/>
          </p:nvPr>
        </p:nvSpPr>
        <p:spPr>
          <a:xfrm>
            <a:off x="12225" y="216488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2" name="Google Shape;1192;p82"/>
          <p:cNvSpPr txBox="1">
            <a:spLocks noGrp="1"/>
          </p:cNvSpPr>
          <p:nvPr>
            <p:ph type="subTitle" idx="3"/>
          </p:nvPr>
        </p:nvSpPr>
        <p:spPr>
          <a:xfrm>
            <a:off x="12225" y="303360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3" name="Google Shape;1193;p8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82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41993" y="216318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82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41993" y="303958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46F4C7-E996-2A4E-A458-FD2820A54600}"/>
              </a:ext>
            </a:extLst>
          </p:cNvPr>
          <p:cNvSpPr txBox="1"/>
          <p:nvPr/>
        </p:nvSpPr>
        <p:spPr>
          <a:xfrm>
            <a:off x="520890" y="3799530"/>
            <a:ext cx="834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/03-javascript/01-Activities/27-MyFirstFunctions/Unsolved/my-first-functions-</a:t>
            </a:r>
            <a:r>
              <a:rPr lang="en-US" sz="1600" dirty="0" err="1"/>
              <a:t>unsolved.html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 Review: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My First Functions – 10 mins 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5" name="Google Shape;1185;p8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</a:t>
            </a:r>
            <a:r>
              <a:rPr lang="en" dirty="0"/>
              <a:t> 10 minutes</a:t>
            </a:r>
            <a:endParaRPr dirty="0"/>
          </a:p>
        </p:txBody>
      </p:sp>
      <p:sp>
        <p:nvSpPr>
          <p:cNvPr id="1186" name="Google Shape;1186;p8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46F4C7-E996-2A4E-A458-FD2820A54600}"/>
              </a:ext>
            </a:extLst>
          </p:cNvPr>
          <p:cNvSpPr txBox="1"/>
          <p:nvPr/>
        </p:nvSpPr>
        <p:spPr>
          <a:xfrm>
            <a:off x="145986" y="4626319"/>
            <a:ext cx="834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file:///Users/greg/Dropbox/git/RICHRIC201905FSF2/03-javascript/01-Activities/27-MyFirstFunctions/Solved/my-first-functions-solved.html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924CA-6C7A-F74D-87A5-D9A122119B52}"/>
              </a:ext>
            </a:extLst>
          </p:cNvPr>
          <p:cNvSpPr txBox="1"/>
          <p:nvPr/>
        </p:nvSpPr>
        <p:spPr>
          <a:xfrm>
            <a:off x="115528" y="883183"/>
            <a:ext cx="797365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function requires the definition and call (execution).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things we give the function to work on are called arguments.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Functions can hand back (or return) values with return statements.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implementations of adder and multiplier to return their results rather than log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store these return values in a </a:t>
            </a:r>
            <a:r>
              <a:rPr lang="en-US" dirty="0" err="1"/>
              <a:t>var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	* just as we can store the return values of functions like prompt and confirm.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often forget to call functions after defining them </a:t>
            </a:r>
          </a:p>
          <a:p>
            <a:r>
              <a:rPr lang="en-US" dirty="0"/>
              <a:t>	or, We mistakenly assume the execution has the definition logic.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 to cement these two parts as they will be using functions repeatedly as developers.</a:t>
            </a:r>
          </a:p>
        </p:txBody>
      </p:sp>
    </p:spTree>
    <p:extLst>
      <p:ext uri="{BB962C8B-B14F-4D97-AF65-F5344CB8AC3E}">
        <p14:creationId xmlns:p14="http://schemas.microsoft.com/office/powerpoint/2010/main" val="272115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B72-0E40-174E-BDE6-05860BC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Question… 15 minutes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0E9B6E-99C7-E247-87A9-7FA948D3692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35580-1058-1F42-A0D5-12DB20E4E9E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63471" y="712922"/>
            <a:ext cx="8609309" cy="4193528"/>
          </a:xfrm>
        </p:spPr>
        <p:txBody>
          <a:bodyPr/>
          <a:lstStyle/>
          <a:p>
            <a:r>
              <a:rPr lang="en-US" sz="3200" dirty="0"/>
              <a:t>What is a self-closing tag? </a:t>
            </a:r>
          </a:p>
          <a:p>
            <a:r>
              <a:rPr lang="en-US" sz="3200" dirty="0"/>
              <a:t>Provide 3 examples. </a:t>
            </a:r>
          </a:p>
          <a:p>
            <a:r>
              <a:rPr lang="en-US" sz="3200" dirty="0"/>
              <a:t>Why are these tags self-closing? </a:t>
            </a:r>
          </a:p>
          <a:p>
            <a:r>
              <a:rPr lang="en-US" sz="3200" dirty="0"/>
              <a:t>What differentiates these elements from others? 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9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Objects</a:t>
            </a:r>
            <a:endParaRPr/>
          </a:p>
        </p:txBody>
      </p:sp>
      <p:sp>
        <p:nvSpPr>
          <p:cNvPr id="1202" name="Google Shape;1202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09" name="Google Shape;1209;p8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BEF6-EBB5-D04E-9546-2B9213E4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Arrays: Instructor 5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75A92F-11B8-E243-9B55-281FB97BF6C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C7634-8BD6-7941-A87F-0082CC74886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22376"/>
            <a:ext cx="9144000" cy="4184074"/>
          </a:xfrm>
        </p:spPr>
        <p:txBody>
          <a:bodyPr/>
          <a:lstStyle/>
          <a:p>
            <a:r>
              <a:rPr lang="en-US" dirty="0">
                <a:hlinkClick r:id="rId2"/>
              </a:rPr>
              <a:t>file:///Users/greg/Dropbox/git/RICHRIC201905FSF2/03-javascript/01-Activities/28-GoodArray/good-array.html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are useful for looping through lists of numbers.</a:t>
            </a:r>
          </a:p>
          <a:p>
            <a:endParaRPr lang="en-US" dirty="0"/>
          </a:p>
          <a:p>
            <a:r>
              <a:rPr lang="en-US" dirty="0"/>
              <a:t>In the next example, which we have two arrays that are related to one another, </a:t>
            </a:r>
          </a:p>
          <a:p>
            <a:pPr lvl="1"/>
            <a:r>
              <a:rPr lang="en-US" dirty="0"/>
              <a:t>thus requiring the use of an object pattern instead.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3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16" name="Google Shape;1216;p8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Joan of Arc (Bad Arrays)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86" descr="C:\Users\Kevin\Desktop\for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729" y="1040775"/>
            <a:ext cx="8115949" cy="14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Data ==/== Arrays</a:t>
            </a:r>
            <a:endParaRPr/>
          </a:p>
        </p:txBody>
      </p:sp>
      <p:sp>
        <p:nvSpPr>
          <p:cNvPr id="1224" name="Google Shape;1224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two separate arrays is not fun.</a:t>
            </a:r>
            <a:endParaRPr/>
          </a:p>
        </p:txBody>
      </p:sp>
      <p:sp>
        <p:nvSpPr>
          <p:cNvPr id="1225" name="Google Shape;1225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E9527-669F-5E43-AE67-D410215B5EA2}"/>
              </a:ext>
            </a:extLst>
          </p:cNvPr>
          <p:cNvSpPr txBox="1"/>
          <p:nvPr/>
        </p:nvSpPr>
        <p:spPr>
          <a:xfrm>
            <a:off x="431729" y="2569464"/>
            <a:ext cx="80794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file:///Users/greg/Dropbox/git/RICHRIC201905FSF2/03-javascript/01-Activities/29-JoanOfArcArrays/Unsolved/joan-of-arc-arrays-unsolved.js</a:t>
            </a:r>
            <a:endParaRPr lang="en-US" sz="10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array has various labels and the second array has the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Arrays are not useful for describing 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would link these two arrays so that they could easily determine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*	what Joan of Arc's "Real Name" is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*	or what "Scars" she has.</a:t>
            </a:r>
          </a:p>
          <a:p>
            <a:endParaRPr lang="en-US" dirty="0"/>
          </a:p>
          <a:p>
            <a:r>
              <a:rPr lang="en-US" dirty="0"/>
              <a:t>Answer:</a:t>
            </a:r>
          </a:p>
          <a:p>
            <a:r>
              <a:rPr lang="en-US" sz="1000" dirty="0">
                <a:hlinkClick r:id="rId5"/>
              </a:rPr>
              <a:t>file:///Users/greg/Dropbox/git/RICHRIC201905FSF2/03-javascript/01-Activities/29-JoanOfArcArrays/Solved/joan-of-arc-arrays-solved.js</a:t>
            </a:r>
            <a:endParaRPr lang="en-US" sz="1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32" name="Google Shape;1232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 the Grey Objects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Gandalf: The Object – Instructor: 10 mins</a:t>
            </a:r>
            <a:endParaRPr dirty="0"/>
          </a:p>
        </p:txBody>
      </p:sp>
      <p:sp>
        <p:nvSpPr>
          <p:cNvPr id="1241" name="Google Shape;1241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lvl="0"/>
            <a:r>
              <a:rPr lang="en-US" dirty="0">
                <a:hlinkClick r:id="rId3"/>
              </a:rPr>
              <a:t>file:///Users/greg/Dropbox/git/RICHRIC201905FSF2/03-javascript/01-Activities/30-GandalfTheGreyObjects/gandalf-the-grey-objects.html</a:t>
            </a:r>
            <a:endParaRPr lang="en-US" dirty="0"/>
          </a:p>
          <a:p>
            <a:pPr lvl="0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CA775-A9BF-3141-B3A2-3BE47640480E}"/>
              </a:ext>
            </a:extLst>
          </p:cNvPr>
          <p:cNvSpPr txBox="1"/>
          <p:nvPr/>
        </p:nvSpPr>
        <p:spPr>
          <a:xfrm>
            <a:off x="246888" y="628845"/>
            <a:ext cx="851867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 err="1"/>
              <a:t>gandalf</a:t>
            </a:r>
            <a:r>
              <a:rPr lang="en-US" dirty="0"/>
              <a:t> object takes on a different form where each </a:t>
            </a:r>
            <a:r>
              <a:rPr lang="en-US" b="1" dirty="0"/>
              <a:t>property</a:t>
            </a:r>
            <a:r>
              <a:rPr lang="en-US" dirty="0"/>
              <a:t> matches up with its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We can access the values for each property using either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*	</a:t>
            </a:r>
            <a:r>
              <a:rPr lang="en-US" b="1" dirty="0"/>
              <a:t>square bracket </a:t>
            </a:r>
            <a:r>
              <a:rPr lang="en-US" dirty="0"/>
              <a:t>notation (object["property"])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*	or </a:t>
            </a:r>
            <a:r>
              <a:rPr lang="en-US" b="1" dirty="0"/>
              <a:t>dot notation </a:t>
            </a:r>
            <a:r>
              <a:rPr lang="en-US" dirty="0"/>
              <a:t>(</a:t>
            </a:r>
            <a:r>
              <a:rPr lang="en-US" dirty="0" err="1"/>
              <a:t>object.property</a:t>
            </a:r>
            <a:r>
              <a:rPr lang="en-US" dirty="0"/>
              <a:t>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Bracket notation is required when the property we want to access is a string with spaces.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e.g. the code object["multi-word property"] would work,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but </a:t>
            </a:r>
            <a:r>
              <a:rPr lang="en-US" dirty="0" err="1"/>
              <a:t>object.multi</a:t>
            </a:r>
            <a:r>
              <a:rPr lang="en-US" dirty="0"/>
              <a:t>-word property or </a:t>
            </a:r>
            <a:r>
              <a:rPr lang="en-US" dirty="0" err="1"/>
              <a:t>object."multi</a:t>
            </a:r>
            <a:r>
              <a:rPr lang="en-US" dirty="0"/>
              <a:t>-word property" would not.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We also need to use bracket notation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whenever we want to pass a variable to be interpreted as an object property.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gandalf</a:t>
            </a:r>
            <a:r>
              <a:rPr lang="en-US" dirty="0"/>
              <a:t>-the-grey-objects example demonstrates this: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*	</a:t>
            </a:r>
            <a:r>
              <a:rPr lang="en-US" dirty="0" err="1">
                <a:latin typeface="Courier" pitchFamily="2" charset="0"/>
              </a:rPr>
              <a:t>var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ageProperty</a:t>
            </a:r>
            <a:r>
              <a:rPr lang="en-US" dirty="0">
                <a:latin typeface="Courier" pitchFamily="2" charset="0"/>
              </a:rPr>
              <a:t> = "age (</a:t>
            </a:r>
            <a:r>
              <a:rPr lang="en-US" dirty="0" err="1">
                <a:latin typeface="Courier" pitchFamily="2" charset="0"/>
              </a:rPr>
              <a:t>est</a:t>
            </a:r>
            <a:r>
              <a:rPr lang="en-US" dirty="0">
                <a:latin typeface="Courier" pitchFamily="2" charset="0"/>
              </a:rPr>
              <a:t>)";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*	</a:t>
            </a:r>
            <a:r>
              <a:rPr lang="en-US" dirty="0" err="1">
                <a:latin typeface="Courier" pitchFamily="2" charset="0"/>
              </a:rPr>
              <a:t>var</a:t>
            </a:r>
            <a:r>
              <a:rPr lang="en-US" dirty="0">
                <a:latin typeface="Courier" pitchFamily="2" charset="0"/>
              </a:rPr>
              <a:t> years = </a:t>
            </a:r>
            <a:r>
              <a:rPr lang="en-US" dirty="0" err="1">
                <a:latin typeface="Courier" pitchFamily="2" charset="0"/>
              </a:rPr>
              <a:t>gandalf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b="1" dirty="0" err="1">
                <a:latin typeface="Courier" pitchFamily="2" charset="0"/>
              </a:rPr>
              <a:t>ageProperty</a:t>
            </a:r>
            <a:r>
              <a:rPr lang="en-US" dirty="0">
                <a:latin typeface="Courier" pitchFamily="2" charset="0"/>
              </a:rPr>
              <a:t>];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*	alert("My 401k has been gathering interest for " + years + " years!")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Had we just written </a:t>
            </a:r>
            <a:r>
              <a:rPr lang="en-US" b="1" dirty="0" err="1"/>
              <a:t>gandalf.ageProperty</a:t>
            </a:r>
            <a:r>
              <a:rPr lang="en-US" dirty="0"/>
              <a:t>,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it would have returned </a:t>
            </a:r>
            <a:r>
              <a:rPr lang="en-US" b="1" dirty="0"/>
              <a:t>undefined</a:t>
            </a:r>
            <a:r>
              <a:rPr lang="en-US" dirty="0"/>
              <a:t>,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since the </a:t>
            </a:r>
            <a:r>
              <a:rPr lang="en-US" dirty="0" err="1"/>
              <a:t>gandalf</a:t>
            </a:r>
            <a:r>
              <a:rPr lang="en-US" dirty="0"/>
              <a:t> object has no property literally named </a:t>
            </a:r>
            <a:r>
              <a:rPr lang="en-US" b="1" dirty="0" err="1"/>
              <a:t>ageProperty</a:t>
            </a:r>
            <a:r>
              <a:rPr lang="en-US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These objects are very useful for storing related data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we will be using them more often later when it comes to APIs and to data recall.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Objects are EXTREMELY important.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Objects Visualized – Instructor 10mins</a:t>
            </a:r>
            <a:endParaRPr dirty="0"/>
          </a:p>
        </p:txBody>
      </p:sp>
      <p:sp>
        <p:nvSpPr>
          <p:cNvPr id="1247" name="Google Shape;124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Gandalf. According to code, Gandalf is an </a:t>
            </a:r>
            <a:r>
              <a:rPr lang="en" b="1"/>
              <a:t>object</a:t>
            </a:r>
            <a:r>
              <a:rPr lang="en"/>
              <a:t>.</a:t>
            </a:r>
            <a:endParaRPr/>
          </a:p>
        </p:txBody>
      </p:sp>
      <p:sp>
        <p:nvSpPr>
          <p:cNvPr id="1248" name="Google Shape;1248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49" name="Google Shape;1249;p89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0" name="Google Shape;1250;p89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1" name="Google Shape;1251;p89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2" name="Google Shape;1252;p89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3" name="Google Shape;1253;p89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54" name="Google Shape;125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60" name="Google Shape;1260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Gandalf’s </a:t>
            </a:r>
            <a:r>
              <a:rPr lang="en" b="1">
                <a:highlight>
                  <a:srgbClr val="FFFF00"/>
                </a:highlight>
              </a:rPr>
              <a:t>properties</a:t>
            </a:r>
            <a:r>
              <a:rPr lang="en"/>
              <a:t> (like descriptors).</a:t>
            </a:r>
            <a:endParaRPr/>
          </a:p>
        </p:txBody>
      </p:sp>
      <p:sp>
        <p:nvSpPr>
          <p:cNvPr id="1261" name="Google Shape;1261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62" name="Google Shape;1262;p90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3" name="Google Shape;1263;p90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4" name="Google Shape;1264;p90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5" name="Google Shape;1265;p90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6" name="Google Shape;1266;p90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67" name="Google Shape;126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90"/>
          <p:cNvSpPr/>
          <p:nvPr/>
        </p:nvSpPr>
        <p:spPr>
          <a:xfrm rot="5400000">
            <a:off x="4732000" y="1246775"/>
            <a:ext cx="5715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74" name="Google Shape;1274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lang="en" b="1">
                <a:highlight>
                  <a:srgbClr val="FFFF00"/>
                </a:highlight>
              </a:rPr>
              <a:t>values</a:t>
            </a:r>
            <a:r>
              <a:rPr lang="en"/>
              <a:t> of Gandalf’s properties.</a:t>
            </a:r>
            <a:endParaRPr/>
          </a:p>
        </p:txBody>
      </p:sp>
      <p:sp>
        <p:nvSpPr>
          <p:cNvPr id="1275" name="Google Shape;1275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76" name="Google Shape;1276;p91"/>
          <p:cNvGraphicFramePr/>
          <p:nvPr/>
        </p:nvGraphicFramePr>
        <p:xfrm>
          <a:off x="495300" y="1183050"/>
          <a:ext cx="33470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7" name="Google Shape;1277;p91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8" name="Google Shape;1278;p91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9" name="Google Shape;1279;p91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0" name="Google Shape;1280;p91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81" name="Google Shape;12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91"/>
          <p:cNvSpPr/>
          <p:nvPr/>
        </p:nvSpPr>
        <p:spPr>
          <a:xfrm>
            <a:off x="5228600" y="813975"/>
            <a:ext cx="24867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91"/>
          <p:cNvSpPr/>
          <p:nvPr/>
        </p:nvSpPr>
        <p:spPr>
          <a:xfrm rot="5400000">
            <a:off x="7246975" y="1132075"/>
            <a:ext cx="867900" cy="2268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B72-0E40-174E-BDE6-05860BC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Answer… 5 minutes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0E9B6E-99C7-E247-87A9-7FA948D3692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35580-1058-1F42-A0D5-12DB20E4E9E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63471" y="712922"/>
            <a:ext cx="8609309" cy="4193528"/>
          </a:xfrm>
        </p:spPr>
        <p:txBody>
          <a:bodyPr/>
          <a:lstStyle/>
          <a:p>
            <a:r>
              <a:rPr lang="en-US" dirty="0"/>
              <a:t>Self-closing tags are tags that don't require a closing tag.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 - line break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hr</a:t>
            </a:r>
            <a:r>
              <a:rPr lang="en-US" dirty="0"/>
              <a:t>&gt; - horizontal rule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- image</a:t>
            </a:r>
          </a:p>
          <a:p>
            <a:r>
              <a:rPr lang="en-US" dirty="0"/>
              <a:t>Self-closing tags do not require a closing / inside the tag </a:t>
            </a:r>
          </a:p>
          <a:p>
            <a:r>
              <a:rPr lang="en-US" dirty="0"/>
              <a:t>but it can be preferable to add it, as some frameworks require it.</a:t>
            </a:r>
          </a:p>
          <a:p>
            <a:r>
              <a:rPr lang="en-US" dirty="0"/>
              <a:t>Self-closing tags are used for what are called void elements like horizontal rules and line breaks. </a:t>
            </a:r>
          </a:p>
          <a:p>
            <a:r>
              <a:rPr lang="en-US" dirty="0"/>
              <a:t>These are called void elements because they inherently cannot have content. </a:t>
            </a:r>
          </a:p>
          <a:p>
            <a:r>
              <a:rPr lang="en-US" dirty="0"/>
              <a:t>There is no way to add text to a line break, so there is no need for an opening and closing set of tags. </a:t>
            </a:r>
          </a:p>
          <a:p>
            <a:r>
              <a:rPr lang="en-US" dirty="0"/>
              <a:t>Similarly, you can't add text to a horizontal rule, so there is no need for an opening and closing set of tags. </a:t>
            </a:r>
          </a:p>
          <a:p>
            <a:r>
              <a:rPr lang="en-US" dirty="0"/>
              <a:t>In general, any tag that can't hold text can be self-closing.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89" name="Google Shape;128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Thus: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gandalf[“race”] =  “Maia</a:t>
            </a:r>
            <a:endParaRPr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90" name="Google Shape;1290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91" name="Google Shape;1291;p92"/>
          <p:cNvGraphicFramePr/>
          <p:nvPr/>
        </p:nvGraphicFramePr>
        <p:xfrm>
          <a:off x="495300" y="1188113"/>
          <a:ext cx="33470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23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2" name="Google Shape;1292;p92"/>
          <p:cNvGraphicFramePr/>
          <p:nvPr/>
        </p:nvGraphicFramePr>
        <p:xfrm>
          <a:off x="4800600" y="1746925"/>
          <a:ext cx="39929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3" name="Google Shape;1293;p92"/>
          <p:cNvGraphicFramePr/>
          <p:nvPr/>
        </p:nvGraphicFramePr>
        <p:xfrm>
          <a:off x="4800600" y="2399363"/>
          <a:ext cx="399290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4" name="Google Shape;1294;p92"/>
          <p:cNvGraphicFramePr/>
          <p:nvPr/>
        </p:nvGraphicFramePr>
        <p:xfrm>
          <a:off x="4800600" y="3051813"/>
          <a:ext cx="3554725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5" name="Google Shape;1295;p92"/>
          <p:cNvGraphicFramePr/>
          <p:nvPr/>
        </p:nvGraphicFramePr>
        <p:xfrm>
          <a:off x="4323225" y="3658013"/>
          <a:ext cx="497550" cy="457170"/>
        </p:xfrm>
        <a:graphic>
          <a:graphicData uri="http://schemas.openxmlformats.org/drawingml/2006/table">
            <a:tbl>
              <a:tblPr>
                <a:noFill/>
                <a:tableStyleId>{49C520E2-7D32-4729-A0D0-90B4BF6B3E5F}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96" name="Google Shape;129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03" name="Google Shape;1303;p9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Grey Objects (Repeat)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Gandalf: The Object REPEAT – Instructor: 10 mins</a:t>
            </a:r>
            <a:endParaRPr dirty="0"/>
          </a:p>
        </p:txBody>
      </p:sp>
      <p:sp>
        <p:nvSpPr>
          <p:cNvPr id="1241" name="Google Shape;1241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lvl="0"/>
            <a:r>
              <a:rPr lang="en-US" dirty="0">
                <a:hlinkClick r:id="rId3"/>
              </a:rPr>
              <a:t>file:///Users/greg/Dropbox/git/RICHRIC201905FSF2/03-javascript/01-Activities/30-GandalfTheGreyObjects/gandalf-the-grey-objects.html</a:t>
            </a:r>
            <a:endParaRPr lang="en-US" dirty="0"/>
          </a:p>
          <a:p>
            <a:pPr lvl="0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CA775-A9BF-3141-B3A2-3BE47640480E}"/>
              </a:ext>
            </a:extLst>
          </p:cNvPr>
          <p:cNvSpPr txBox="1"/>
          <p:nvPr/>
        </p:nvSpPr>
        <p:spPr>
          <a:xfrm>
            <a:off x="246888" y="628845"/>
            <a:ext cx="851867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 err="1"/>
              <a:t>gandalf</a:t>
            </a:r>
            <a:r>
              <a:rPr lang="en-US" dirty="0"/>
              <a:t> object takes on a different form where each </a:t>
            </a:r>
            <a:r>
              <a:rPr lang="en-US" b="1" dirty="0"/>
              <a:t>property</a:t>
            </a:r>
            <a:r>
              <a:rPr lang="en-US" dirty="0"/>
              <a:t> matches up with its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We can access the values for each property using either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*	</a:t>
            </a:r>
            <a:r>
              <a:rPr lang="en-US" b="1" dirty="0"/>
              <a:t>square bracket </a:t>
            </a:r>
            <a:r>
              <a:rPr lang="en-US" dirty="0"/>
              <a:t>notation (object["property"])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*	or </a:t>
            </a:r>
            <a:r>
              <a:rPr lang="en-US" b="1" dirty="0"/>
              <a:t>dot notation </a:t>
            </a:r>
            <a:r>
              <a:rPr lang="en-US" dirty="0"/>
              <a:t>(</a:t>
            </a:r>
            <a:r>
              <a:rPr lang="en-US" dirty="0" err="1"/>
              <a:t>object.property</a:t>
            </a:r>
            <a:r>
              <a:rPr lang="en-US" dirty="0"/>
              <a:t>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Bracket notation is required when the property we want to access is a string with spaces.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e.g. the code object["multi-word property"] would work,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but </a:t>
            </a:r>
            <a:r>
              <a:rPr lang="en-US" dirty="0" err="1"/>
              <a:t>object.multi</a:t>
            </a:r>
            <a:r>
              <a:rPr lang="en-US" dirty="0"/>
              <a:t>-word property or </a:t>
            </a:r>
            <a:r>
              <a:rPr lang="en-US" dirty="0" err="1"/>
              <a:t>object."multi</a:t>
            </a:r>
            <a:r>
              <a:rPr lang="en-US" dirty="0"/>
              <a:t>-word property" would not.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We also need to use bracket notation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whenever we want to pass a variable to be interpreted as an object property.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gandalf</a:t>
            </a:r>
            <a:r>
              <a:rPr lang="en-US" dirty="0"/>
              <a:t>-the-grey-objects example demonstrates this: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*	</a:t>
            </a:r>
            <a:r>
              <a:rPr lang="en-US" dirty="0" err="1">
                <a:latin typeface="Courier" pitchFamily="2" charset="0"/>
              </a:rPr>
              <a:t>var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ageProperty</a:t>
            </a:r>
            <a:r>
              <a:rPr lang="en-US" dirty="0">
                <a:latin typeface="Courier" pitchFamily="2" charset="0"/>
              </a:rPr>
              <a:t> = "age (</a:t>
            </a:r>
            <a:r>
              <a:rPr lang="en-US" dirty="0" err="1">
                <a:latin typeface="Courier" pitchFamily="2" charset="0"/>
              </a:rPr>
              <a:t>est</a:t>
            </a:r>
            <a:r>
              <a:rPr lang="en-US" dirty="0">
                <a:latin typeface="Courier" pitchFamily="2" charset="0"/>
              </a:rPr>
              <a:t>)";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*	</a:t>
            </a:r>
            <a:r>
              <a:rPr lang="en-US" dirty="0" err="1">
                <a:latin typeface="Courier" pitchFamily="2" charset="0"/>
              </a:rPr>
              <a:t>var</a:t>
            </a:r>
            <a:r>
              <a:rPr lang="en-US" dirty="0">
                <a:latin typeface="Courier" pitchFamily="2" charset="0"/>
              </a:rPr>
              <a:t> years = </a:t>
            </a:r>
            <a:r>
              <a:rPr lang="en-US" dirty="0" err="1">
                <a:latin typeface="Courier" pitchFamily="2" charset="0"/>
              </a:rPr>
              <a:t>gandalf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b="1" dirty="0" err="1">
                <a:latin typeface="Courier" pitchFamily="2" charset="0"/>
              </a:rPr>
              <a:t>ageProperty</a:t>
            </a:r>
            <a:r>
              <a:rPr lang="en-US" dirty="0">
                <a:latin typeface="Courier" pitchFamily="2" charset="0"/>
              </a:rPr>
              <a:t>];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*	alert("My 401k has been gathering interest for " + years + " years!")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Had we just written </a:t>
            </a:r>
            <a:r>
              <a:rPr lang="en-US" b="1" dirty="0" err="1"/>
              <a:t>gandalf.ageProperty</a:t>
            </a:r>
            <a:r>
              <a:rPr lang="en-US" dirty="0"/>
              <a:t>,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it would have returned </a:t>
            </a:r>
            <a:r>
              <a:rPr lang="en-US" b="1" dirty="0"/>
              <a:t>undefined</a:t>
            </a:r>
            <a:r>
              <a:rPr lang="en-US" dirty="0"/>
              <a:t>,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since the </a:t>
            </a:r>
            <a:r>
              <a:rPr lang="en-US" dirty="0" err="1"/>
              <a:t>gandalf</a:t>
            </a:r>
            <a:r>
              <a:rPr lang="en-US" dirty="0"/>
              <a:t> object has no property literally named </a:t>
            </a:r>
            <a:r>
              <a:rPr lang="en-US" b="1" dirty="0" err="1"/>
              <a:t>ageProperty</a:t>
            </a:r>
            <a:r>
              <a:rPr lang="en-US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These objects are very useful for storing related data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*	we will be using them more often later when it comes to APIs and to data recall.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Objects are EXTREMELY important.</a:t>
            </a:r>
          </a:p>
        </p:txBody>
      </p:sp>
    </p:spTree>
    <p:extLst>
      <p:ext uri="{BB962C8B-B14F-4D97-AF65-F5344CB8AC3E}">
        <p14:creationId xmlns:p14="http://schemas.microsoft.com/office/powerpoint/2010/main" val="2631183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309" name="Google Shape;1309;p9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310" name="Google Shape;1310;p94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Activity 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Objects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Basic Objects – Partners: 15 minutes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7" name="Google Shape;1317;p9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  <p:sp>
        <p:nvSpPr>
          <p:cNvPr id="1318" name="Google Shape;1318;p9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19" name="Google Shape;1319;p9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5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With a partner, spend the next few moments studying the code below.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5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5"/>
          <p:cNvSpPr txBox="1">
            <a:spLocks noGrp="1"/>
          </p:cNvSpPr>
          <p:nvPr>
            <p:ph type="subTitle" idx="2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Then, write code below each comment to log the relevant information about the provided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object.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5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If you finish early, create a brand new object of your own. Slack out a snippet of the code to the class when you are done. Be Creative!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46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5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A3CC9-CDC3-D34B-BF7D-A00B32C8441E}"/>
              </a:ext>
            </a:extLst>
          </p:cNvPr>
          <p:cNvSpPr txBox="1"/>
          <p:nvPr/>
        </p:nvSpPr>
        <p:spPr>
          <a:xfrm>
            <a:off x="457200" y="3666744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5"/>
              </a:rPr>
              <a:t>/03-javascript/01-Activities/31-MyFirstObject/Unsolved/car-object-unsolved.html</a:t>
            </a:r>
            <a:endParaRPr lang="en-US" sz="1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3447288" y="426110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15 Minutes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38" name="Google Shape;1338;p9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Car!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8D8D-362A-054C-8DEF-0B4AB3C1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 Object: Instructor: 10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92C9B0-63EB-594D-8579-CED344C8987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97641-6AF7-5B40-A010-808AF357E73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58952"/>
            <a:ext cx="9144000" cy="4147498"/>
          </a:xfrm>
        </p:spPr>
        <p:txBody>
          <a:bodyPr/>
          <a:lstStyle/>
          <a:p>
            <a:r>
              <a:rPr lang="en-US" dirty="0">
                <a:hlinkClick r:id="rId2"/>
              </a:rPr>
              <a:t>file:///Users/greg/Dropbox/git/RICHRIC201905FSF2/03-javascript/01-Activities/31-MyFirstObject/Solved/car-object-solved.html</a:t>
            </a:r>
            <a:endParaRPr lang="en-US" dirty="0"/>
          </a:p>
          <a:p>
            <a:endParaRPr lang="en-US" dirty="0"/>
          </a:p>
          <a:p>
            <a:r>
              <a:rPr lang="en-US" sz="1800" dirty="0"/>
              <a:t>Objects like the car object can have properties as </a:t>
            </a:r>
          </a:p>
          <a:p>
            <a:pPr lvl="1"/>
            <a:r>
              <a:rPr lang="en-US" sz="1800" dirty="0"/>
              <a:t>strings, </a:t>
            </a:r>
          </a:p>
          <a:p>
            <a:pPr lvl="1"/>
            <a:r>
              <a:rPr lang="en-US" sz="1800" dirty="0"/>
              <a:t>numbers, </a:t>
            </a:r>
          </a:p>
          <a:p>
            <a:pPr lvl="1"/>
            <a:r>
              <a:rPr lang="en-US" sz="1800" dirty="0"/>
              <a:t>and </a:t>
            </a:r>
            <a:r>
              <a:rPr lang="en-US" sz="1800" dirty="0" err="1"/>
              <a:t>booleans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as well as </a:t>
            </a:r>
            <a:r>
              <a:rPr lang="en-US" sz="1800" b="1" dirty="0"/>
              <a:t>methods</a:t>
            </a:r>
            <a:r>
              <a:rPr lang="en-US" sz="1800" dirty="0"/>
              <a:t> that are functions associated with the object.</a:t>
            </a:r>
          </a:p>
          <a:p>
            <a:r>
              <a:rPr lang="en-US" sz="1800" dirty="0"/>
              <a:t>A </a:t>
            </a:r>
            <a:r>
              <a:rPr lang="en-US" sz="1800" b="1" dirty="0"/>
              <a:t>method</a:t>
            </a:r>
            <a:r>
              <a:rPr lang="en-US" sz="1800" dirty="0"/>
              <a:t> is simply a function associated with a specific object.</a:t>
            </a:r>
          </a:p>
          <a:p>
            <a:r>
              <a:rPr lang="en-US" sz="1800" dirty="0"/>
              <a:t>Note the use of the word </a:t>
            </a:r>
            <a:r>
              <a:rPr lang="en-US" sz="1800" b="1" i="1" dirty="0"/>
              <a:t>this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/>
              <a:t>“</a:t>
            </a:r>
            <a:r>
              <a:rPr lang="en-US" sz="1800" b="1" i="1" dirty="0"/>
              <a:t>this</a:t>
            </a:r>
            <a:r>
              <a:rPr lang="en-US" sz="1800" dirty="0"/>
              <a:t>” is simply a way to reference the object itself.</a:t>
            </a:r>
          </a:p>
          <a:p>
            <a:r>
              <a:rPr lang="en-US" sz="1800" dirty="0"/>
              <a:t>Later, we will effectively be creating many instances of the same object, </a:t>
            </a:r>
          </a:p>
          <a:p>
            <a:r>
              <a:rPr lang="en-US" sz="1800" dirty="0"/>
              <a:t>In these cases, the </a:t>
            </a:r>
            <a:r>
              <a:rPr lang="en-US" sz="1800" b="1" i="1" dirty="0"/>
              <a:t>this</a:t>
            </a:r>
            <a:r>
              <a:rPr lang="en-US" sz="1800" dirty="0"/>
              <a:t> keyword lets us know which instance of the object we are referencing.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98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8D8D-362A-054C-8DEF-0B4AB3C1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 Demo: Instructor: 5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92C9B0-63EB-594D-8579-CED344C8987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97641-6AF7-5B40-A010-808AF357E73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5764" y="651426"/>
            <a:ext cx="9144000" cy="4147498"/>
          </a:xfrm>
        </p:spPr>
        <p:txBody>
          <a:bodyPr/>
          <a:lstStyle/>
          <a:p>
            <a:r>
              <a:rPr lang="en-US" sz="1000" dirty="0">
                <a:hlinkClick r:id="rId2"/>
              </a:rPr>
              <a:t>file:///Users/greg/Dropbox/git/RICHRIC201905FSF2/03-javascript/01-Activities/32-CarGame/Solved/car-game-solved.html</a:t>
            </a:r>
            <a:endParaRPr lang="en-US" sz="1000" dirty="0"/>
          </a:p>
          <a:p>
            <a:endParaRPr lang="en-US" sz="1000" dirty="0"/>
          </a:p>
          <a:p>
            <a:r>
              <a:rPr lang="en-US" sz="2000" dirty="0"/>
              <a:t>Open in Chrome</a:t>
            </a:r>
          </a:p>
          <a:p>
            <a:r>
              <a:rPr lang="en-US" sz="2000" dirty="0"/>
              <a:t>Showing how the game works for the class. </a:t>
            </a:r>
          </a:p>
          <a:p>
            <a:r>
              <a:rPr lang="en-US" sz="2000" dirty="0"/>
              <a:t>The page is taking in user inputs directly from the keyboard</a:t>
            </a:r>
          </a:p>
          <a:p>
            <a:r>
              <a:rPr lang="en-US" sz="2000" dirty="0"/>
              <a:t>without the use of prompt</a:t>
            </a:r>
          </a:p>
          <a:p>
            <a:r>
              <a:rPr lang="en-US" sz="2000" dirty="0"/>
              <a:t> to run methods stored within the car 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15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9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345" name="Google Shape;1345;p98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Run That Car! 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151E-D4C9-C44E-A36E-5455810EB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5" y="1399032"/>
            <a:ext cx="8595300" cy="2066544"/>
          </a:xfrm>
        </p:spPr>
        <p:txBody>
          <a:bodyPr anchor="ctr"/>
          <a:lstStyle/>
          <a:p>
            <a:r>
              <a:rPr lang="en-US" dirty="0"/>
              <a:t>Rock Paper Scissors</a:t>
            </a:r>
            <a:br>
              <a:rPr lang="en-US" dirty="0"/>
            </a:br>
            <a:r>
              <a:rPr lang="en-US" dirty="0"/>
              <a:t>(Lizard, Spock)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02632-CC59-DC48-9283-A8D5694096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Challenge: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 That Car! – 30 mins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1" name="Google Shape;1351;p99"/>
          <p:cNvSpPr txBox="1">
            <a:spLocks noGrp="1"/>
          </p:cNvSpPr>
          <p:nvPr>
            <p:ph type="subTitle" idx="3"/>
          </p:nvPr>
        </p:nvSpPr>
        <p:spPr>
          <a:xfrm>
            <a:off x="0" y="9515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as a starting point, create a complete application such that: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2" name="Google Shape;1352;p9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99"/>
          <p:cNvSpPr txBox="1">
            <a:spLocks noGrp="1"/>
          </p:cNvSpPr>
          <p:nvPr>
            <p:ph type="title"/>
          </p:nvPr>
        </p:nvSpPr>
        <p:spPr>
          <a:xfrm>
            <a:off x="-12300" y="465173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30 minutes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99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of the car's methods are assigned to a key.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6" name="Google Shape;1356;p9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99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99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the user presses a key, it calls the appropriate function.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9" name="Google Shape;1359;p99"/>
          <p:cNvSpPr txBox="1">
            <a:spLocks noGrp="1"/>
          </p:cNvSpPr>
          <p:nvPr>
            <p:ph type="subTitle" idx="3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letters also trigger a global function called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reWriteStats()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logs the car’s make, model, color, mileage, and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isWorking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 to the console. 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0" name="Google Shape;1360;p9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9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9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99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99"/>
          <p:cNvSpPr txBox="1">
            <a:spLocks noGrp="1"/>
          </p:cNvSpPr>
          <p:nvPr>
            <p:ph type="subTitle" idx="4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need to use the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document.onkeyup()</a:t>
            </a: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 to collect input from the user's keyboard.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5" name="Google Shape;1365;p99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C46C97-4E6E-7A46-817A-48DC2041AE6E}"/>
              </a:ext>
            </a:extLst>
          </p:cNvPr>
          <p:cNvSpPr txBox="1"/>
          <p:nvPr/>
        </p:nvSpPr>
        <p:spPr>
          <a:xfrm>
            <a:off x="329184" y="624184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5"/>
              </a:rPr>
              <a:t>/03-javascript/01-Activities/31-MyFirstObject/Unsolved/car-object-unsolved.html</a:t>
            </a:r>
            <a:endParaRPr lang="en-US" sz="1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10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Car!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8D8D-362A-054C-8DEF-0B4AB3C1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 Demo: Instructor: 5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92C9B0-63EB-594D-8579-CED344C8987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97641-6AF7-5B40-A010-808AF357E73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35492" y="533700"/>
            <a:ext cx="9144000" cy="4147498"/>
          </a:xfrm>
        </p:spPr>
        <p:txBody>
          <a:bodyPr/>
          <a:lstStyle/>
          <a:p>
            <a:r>
              <a:rPr lang="en-US" sz="1000" dirty="0">
                <a:hlinkClick r:id="rId2"/>
              </a:rPr>
              <a:t>file:///Users/greg/Dropbox/git/RICHRIC201905FSF2/03-javascript/01-Activities/32-CarGame/Solved/car-game-solved.html</a:t>
            </a:r>
            <a:endParaRPr lang="en-US" sz="1000" dirty="0"/>
          </a:p>
          <a:p>
            <a:endParaRPr lang="en-US" sz="1000" dirty="0"/>
          </a:p>
          <a:p>
            <a:r>
              <a:rPr lang="en-US" dirty="0"/>
              <a:t>Code Organization</a:t>
            </a:r>
          </a:p>
          <a:p>
            <a:r>
              <a:rPr lang="en-US" dirty="0"/>
              <a:t>Sections for</a:t>
            </a:r>
          </a:p>
          <a:p>
            <a:pPr lvl="1"/>
            <a:r>
              <a:rPr lang="en-US" dirty="0"/>
              <a:t>variables, </a:t>
            </a:r>
          </a:p>
          <a:p>
            <a:pPr lvl="1"/>
            <a:r>
              <a:rPr lang="en-US" dirty="0"/>
              <a:t>functions, </a:t>
            </a:r>
          </a:p>
          <a:p>
            <a:pPr lvl="1"/>
            <a:r>
              <a:rPr lang="en-US" dirty="0"/>
              <a:t> function calls. </a:t>
            </a:r>
          </a:p>
          <a:p>
            <a:pPr lvl="1"/>
            <a:r>
              <a:rPr lang="en-US" dirty="0"/>
              <a:t>This is a helpful organization pattern for your upcoming homework assignment.</a:t>
            </a:r>
          </a:p>
          <a:p>
            <a:r>
              <a:rPr lang="en-US" dirty="0"/>
              <a:t>The keyboard input section.</a:t>
            </a:r>
          </a:p>
          <a:p>
            <a:pPr lvl="1"/>
            <a:r>
              <a:rPr lang="en-US" dirty="0"/>
              <a:t>Notice how the </a:t>
            </a:r>
            <a:r>
              <a:rPr lang="en-US" dirty="0" err="1"/>
              <a:t>document.onkeyup</a:t>
            </a:r>
            <a:r>
              <a:rPr lang="en-US" dirty="0"/>
              <a:t> function is being used to capture key presses </a:t>
            </a:r>
          </a:p>
          <a:p>
            <a:pPr lvl="1"/>
            <a:r>
              <a:rPr lang="en-US" dirty="0"/>
              <a:t>Notice letters are converted to lower case.</a:t>
            </a:r>
          </a:p>
          <a:p>
            <a:pPr lvl="1"/>
            <a:r>
              <a:rPr lang="en-US" dirty="0"/>
              <a:t>The selected letter is stored into a variable </a:t>
            </a:r>
          </a:p>
          <a:p>
            <a:pPr lvl="1"/>
            <a:r>
              <a:rPr lang="en-US" dirty="0"/>
              <a:t>and is then checked using if statements against the letters h, d, w, t.</a:t>
            </a:r>
          </a:p>
          <a:p>
            <a:pPr lvl="1"/>
            <a:r>
              <a:rPr lang="en-US" dirty="0"/>
              <a:t>If any of these letters are pressed, then the appropriate methods on the car are triggered.</a:t>
            </a:r>
          </a:p>
          <a:p>
            <a:r>
              <a:rPr lang="en-US" dirty="0"/>
              <a:t>These key presses also trigger the </a:t>
            </a:r>
            <a:r>
              <a:rPr lang="en-US" dirty="0" err="1"/>
              <a:t>reWriteStats</a:t>
            </a:r>
            <a:r>
              <a:rPr lang="en-US" dirty="0"/>
              <a:t>() function to run as well.</a:t>
            </a:r>
          </a:p>
          <a:p>
            <a:r>
              <a:rPr lang="en-US" dirty="0"/>
              <a:t>In function's definition, notice how the function effectively just prints all of the updated car object data into the console.</a:t>
            </a:r>
          </a:p>
        </p:txBody>
      </p:sp>
    </p:spTree>
    <p:extLst>
      <p:ext uri="{BB962C8B-B14F-4D97-AF65-F5344CB8AC3E}">
        <p14:creationId xmlns:p14="http://schemas.microsoft.com/office/powerpoint/2010/main" val="2335251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0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78" name="Google Shape;1378;p10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Scope &amp; Callbacks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Instructions sent via Slack</a:t>
            </a:r>
            <a:endParaRPr sz="18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0ED6-F901-8A4F-A459-86A52D4C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&amp; Callbacks: Instructor: 20 Minutes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9A2904-6E6E-5146-AC45-ADD0AC82C62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BB776-728F-D844-8E59-0ED774CF67C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694944"/>
            <a:ext cx="9144000" cy="4211506"/>
          </a:xfrm>
        </p:spPr>
        <p:txBody>
          <a:bodyPr/>
          <a:lstStyle/>
          <a:p>
            <a:r>
              <a:rPr lang="en-US" dirty="0"/>
              <a:t>/03-javascript/01-Activities/33-Scope/scope-</a:t>
            </a:r>
            <a:r>
              <a:rPr lang="en-US" dirty="0" err="1"/>
              <a:t>examples.html</a:t>
            </a:r>
            <a:endParaRPr lang="en-US" dirty="0"/>
          </a:p>
          <a:p>
            <a:r>
              <a:rPr lang="en-US" dirty="0"/>
              <a:t>JavaScript has rules for where we can use the variables we define.</a:t>
            </a:r>
          </a:p>
          <a:p>
            <a:pPr lvl="1"/>
            <a:r>
              <a:rPr lang="en-US" dirty="0"/>
              <a:t>There are some variables we can see </a:t>
            </a:r>
            <a:r>
              <a:rPr lang="en-US" i="1" dirty="0"/>
              <a:t>everywhere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These are called </a:t>
            </a:r>
            <a:r>
              <a:rPr lang="en-US" b="1" dirty="0"/>
              <a:t>global variables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Variables we define inside of </a:t>
            </a:r>
            <a:r>
              <a:rPr lang="en-US" b="1" dirty="0"/>
              <a:t>&lt;script&gt;</a:t>
            </a:r>
            <a:r>
              <a:rPr lang="en-US" dirty="0"/>
              <a:t> tags are global.</a:t>
            </a:r>
          </a:p>
          <a:p>
            <a:pPr lvl="1"/>
            <a:r>
              <a:rPr lang="en-US" dirty="0"/>
              <a:t>There are some variables we can only see in </a:t>
            </a:r>
            <a:r>
              <a:rPr lang="en-US" b="1" i="1" dirty="0"/>
              <a:t>certain sections</a:t>
            </a:r>
            <a:r>
              <a:rPr lang="en-US" dirty="0"/>
              <a:t> of our code.</a:t>
            </a:r>
          </a:p>
          <a:p>
            <a:pPr lvl="1"/>
            <a:r>
              <a:rPr lang="en-US" dirty="0"/>
              <a:t>Variables inside of functions are </a:t>
            </a:r>
            <a:r>
              <a:rPr lang="en-US" b="1" i="1" dirty="0"/>
              <a:t>only</a:t>
            </a:r>
            <a:r>
              <a:rPr lang="en-US" dirty="0"/>
              <a:t> visible inside of the function body.</a:t>
            </a:r>
          </a:p>
          <a:p>
            <a:pPr lvl="1"/>
            <a:r>
              <a:rPr lang="en-US" dirty="0"/>
              <a:t>Variables </a:t>
            </a:r>
            <a:r>
              <a:rPr lang="en-US" i="1" dirty="0"/>
              <a:t>outside</a:t>
            </a:r>
            <a:r>
              <a:rPr lang="en-US" dirty="0"/>
              <a:t> of the function are still visible.</a:t>
            </a:r>
          </a:p>
          <a:p>
            <a:pPr lvl="1"/>
            <a:r>
              <a:rPr lang="en-US" dirty="0"/>
              <a:t>Use </a:t>
            </a:r>
            <a:r>
              <a:rPr lang="en-US" dirty="0" err="1"/>
              <a:t>console.log</a:t>
            </a:r>
            <a:r>
              <a:rPr lang="en-US" dirty="0"/>
              <a:t> to illustrate this point.</a:t>
            </a:r>
          </a:p>
          <a:p>
            <a:pPr lvl="1"/>
            <a:r>
              <a:rPr lang="en-US" dirty="0"/>
              <a:t>This concept is called </a:t>
            </a:r>
            <a:r>
              <a:rPr lang="en-US" b="1" dirty="0"/>
              <a:t>scope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helps ensure that the names we use always refer to what we want them to refer to.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52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0ED6-F901-8A4F-A459-86A52D4C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&amp; Callbacks: Students: 15 Minutes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9A2904-6E6E-5146-AC45-ADD0AC82C62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BB776-728F-D844-8E59-0ED774CF67C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694944"/>
            <a:ext cx="9144000" cy="4211506"/>
          </a:xfrm>
        </p:spPr>
        <p:txBody>
          <a:bodyPr/>
          <a:lstStyle/>
          <a:p>
            <a:r>
              <a:rPr lang="en-US" dirty="0"/>
              <a:t>/03-javascript/01-Activities/33-Scope/Unsolved/scope-</a:t>
            </a:r>
            <a:r>
              <a:rPr lang="en-US" dirty="0" err="1"/>
              <a:t>unsolved.html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Students: What Happens at each step?</a:t>
            </a:r>
          </a:p>
          <a:p>
            <a:r>
              <a:rPr lang="en-US" dirty="0"/>
              <a:t>REMEMBER: we can assign functions to variables.</a:t>
            </a:r>
          </a:p>
          <a:p>
            <a:r>
              <a:rPr lang="en-US" dirty="0"/>
              <a:t>Create a function expression in the browser console to drive home the point.</a:t>
            </a:r>
          </a:p>
        </p:txBody>
      </p:sp>
    </p:spTree>
    <p:extLst>
      <p:ext uri="{BB962C8B-B14F-4D97-AF65-F5344CB8AC3E}">
        <p14:creationId xmlns:p14="http://schemas.microsoft.com/office/powerpoint/2010/main" val="2773740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F26B-4DC3-6547-9616-6D35C20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‘</a:t>
            </a:r>
            <a:r>
              <a:rPr lang="en-US" dirty="0" err="1"/>
              <a:t>forEach</a:t>
            </a:r>
            <a:r>
              <a:rPr lang="en-US" dirty="0"/>
              <a:t>’: Iterate Across an Array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1C00A81-A059-2342-85B3-BEFF9507269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8EB5B-7B8C-7E46-8459-41991921D4A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-12300" y="744754"/>
            <a:ext cx="9144000" cy="3622200"/>
          </a:xfrm>
        </p:spPr>
        <p:txBody>
          <a:bodyPr/>
          <a:lstStyle/>
          <a:p>
            <a:r>
              <a:rPr lang="en-US" dirty="0"/>
              <a:t>JUST FOR EXPOSURE:</a:t>
            </a:r>
          </a:p>
          <a:p>
            <a:r>
              <a:rPr lang="en-US" dirty="0" err="1"/>
              <a:t>forEach</a:t>
            </a:r>
            <a:r>
              <a:rPr lang="en-US" dirty="0"/>
              <a:t> is a method on arrays that looks at each element of an array </a:t>
            </a:r>
          </a:p>
          <a:p>
            <a:pPr lvl="1"/>
            <a:r>
              <a:rPr lang="en-US" i="1" dirty="0"/>
              <a:t>without</a:t>
            </a:r>
            <a:r>
              <a:rPr lang="en-US" dirty="0"/>
              <a:t> our having to write a for loop.</a:t>
            </a:r>
          </a:p>
          <a:p>
            <a:r>
              <a:rPr lang="en-US" dirty="0"/>
              <a:t>This means we don't have to write as much "boilerplate" </a:t>
            </a:r>
          </a:p>
          <a:p>
            <a:pPr lvl="1"/>
            <a:r>
              <a:rPr lang="en-US" dirty="0"/>
              <a:t>to loop over arrays that already contain elements.</a:t>
            </a:r>
          </a:p>
          <a:p>
            <a:r>
              <a:rPr lang="en-US" dirty="0"/>
              <a:t>We also don't have to index into the array. </a:t>
            </a:r>
          </a:p>
          <a:p>
            <a:pPr lvl="1"/>
            <a:r>
              <a:rPr lang="en-US" dirty="0"/>
              <a:t>Rather, we get the element on each iteration directly.</a:t>
            </a:r>
          </a:p>
          <a:p>
            <a:r>
              <a:rPr lang="en-US" dirty="0"/>
              <a:t>Remember: we can assign functions to variables.</a:t>
            </a:r>
          </a:p>
          <a:p>
            <a:pPr lvl="1"/>
            <a:r>
              <a:rPr lang="en-US" dirty="0"/>
              <a:t>While </a:t>
            </a:r>
            <a:r>
              <a:rPr lang="en-US" dirty="0" err="1"/>
              <a:t>forEach</a:t>
            </a:r>
            <a:r>
              <a:rPr lang="en-US" dirty="0"/>
              <a:t> will automatically loop through an array for us, </a:t>
            </a:r>
          </a:p>
          <a:p>
            <a:pPr lvl="1"/>
            <a:r>
              <a:rPr lang="en-US" dirty="0"/>
              <a:t>we still have to tell it what to do with each element.</a:t>
            </a:r>
          </a:p>
          <a:p>
            <a:pPr lvl="1"/>
            <a:r>
              <a:rPr lang="en-US" dirty="0"/>
              <a:t>To do this, we pass it a variable that refers to a function.</a:t>
            </a:r>
          </a:p>
          <a:p>
            <a:pPr lvl="1"/>
            <a:r>
              <a:rPr lang="en-US" dirty="0"/>
              <a:t>We can alternatively define the function in-line.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42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231E-C161-7B4E-BE2E-E76460B8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Callbacks: Some </a:t>
            </a:r>
            <a:r>
              <a:rPr lang="en-US" dirty="0" err="1"/>
              <a:t>FUNctions</a:t>
            </a:r>
            <a:r>
              <a:rPr lang="en-US" dirty="0"/>
              <a:t> that are FUN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1C7063-B861-364F-B57E-EEC677E95DC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DD16A-D98B-9041-B5EB-63AD9B37F6F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2300" y="653314"/>
            <a:ext cx="9144000" cy="426333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Remember that </a:t>
            </a:r>
            <a:r>
              <a:rPr lang="en-US" dirty="0" err="1"/>
              <a:t>forEach</a:t>
            </a:r>
            <a:r>
              <a:rPr lang="en-US" dirty="0"/>
              <a:t> is a function.</a:t>
            </a:r>
          </a:p>
          <a:p>
            <a:r>
              <a:rPr lang="en-US" dirty="0"/>
              <a:t>Remember we pass </a:t>
            </a:r>
            <a:r>
              <a:rPr lang="en-US" dirty="0" err="1"/>
              <a:t>forEach</a:t>
            </a:r>
            <a:r>
              <a:rPr lang="en-US" dirty="0"/>
              <a:t> </a:t>
            </a:r>
            <a:r>
              <a:rPr lang="en-US" b="1" i="1" dirty="0"/>
              <a:t>another</a:t>
            </a:r>
            <a:r>
              <a:rPr lang="en-US" dirty="0"/>
              <a:t> function.</a:t>
            </a:r>
          </a:p>
          <a:p>
            <a:r>
              <a:rPr lang="en-US" dirty="0"/>
              <a:t>Note that the second function is called a </a:t>
            </a:r>
            <a:r>
              <a:rPr lang="en-US" b="1" dirty="0"/>
              <a:t>callback</a:t>
            </a:r>
            <a:r>
              <a:rPr lang="en-US" dirty="0"/>
              <a:t>.</a:t>
            </a:r>
          </a:p>
          <a:p>
            <a:r>
              <a:rPr lang="en-US" dirty="0"/>
              <a:t>Analogy:</a:t>
            </a:r>
          </a:p>
          <a:p>
            <a:pPr lvl="1"/>
            <a:r>
              <a:rPr lang="en-US" dirty="0"/>
              <a:t>When a client wants a website for their business, </a:t>
            </a:r>
          </a:p>
          <a:p>
            <a:pPr lvl="1"/>
            <a:r>
              <a:rPr lang="en-US" dirty="0"/>
              <a:t>they tell a designer to make something that looks good, </a:t>
            </a:r>
          </a:p>
          <a:p>
            <a:pPr lvl="1"/>
            <a:r>
              <a:rPr lang="en-US" dirty="0"/>
              <a:t>and they give them their favorite developer's phone number. </a:t>
            </a:r>
          </a:p>
          <a:p>
            <a:pPr lvl="1"/>
            <a:r>
              <a:rPr lang="en-US" dirty="0"/>
              <a:t>When the designer finishes the site mock-ups, </a:t>
            </a:r>
          </a:p>
          <a:p>
            <a:pPr lvl="1"/>
            <a:r>
              <a:rPr lang="en-US" dirty="0"/>
              <a:t>they have to </a:t>
            </a:r>
            <a:r>
              <a:rPr lang="en-US" b="1" dirty="0"/>
              <a:t>call back the developer</a:t>
            </a:r>
            <a:r>
              <a:rPr lang="en-US" dirty="0"/>
              <a:t>, who uses the design to build the site.</a:t>
            </a:r>
          </a:p>
          <a:p>
            <a:r>
              <a:rPr lang="en-US" dirty="0"/>
              <a:t>Our code is a similar "pipeline."</a:t>
            </a:r>
          </a:p>
          <a:p>
            <a:r>
              <a:rPr lang="en-US" dirty="0"/>
              <a:t>We're the client, and we call </a:t>
            </a:r>
            <a:r>
              <a:rPr lang="en-US" dirty="0" err="1"/>
              <a:t>forEach</a:t>
            </a:r>
            <a:r>
              <a:rPr lang="en-US" dirty="0"/>
              <a:t> to do the job of looping through all the elements. </a:t>
            </a:r>
          </a:p>
          <a:p>
            <a:r>
              <a:rPr lang="en-US" dirty="0"/>
              <a:t>We also give it the "number" of "someone" who can do what we want with each element.</a:t>
            </a:r>
          </a:p>
          <a:p>
            <a:r>
              <a:rPr lang="en-US" dirty="0" err="1"/>
              <a:t>forEach</a:t>
            </a:r>
            <a:r>
              <a:rPr lang="en-US" dirty="0"/>
              <a:t> is the designer, and it does its job of looping through the array.</a:t>
            </a:r>
          </a:p>
          <a:p>
            <a:r>
              <a:rPr lang="en-US" dirty="0"/>
              <a:t>Along the way, it calls the "developer," who does other work for us.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582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10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Workbook and Homework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9D01-8B91-0B47-BB06-84B2842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Workbook and Homework: TAs (5 Mins – CRITICAL)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1DC574-03B7-5E44-A456-333FF562E76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A4DFD-8158-9640-9019-68AA2D4742A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694944"/>
            <a:ext cx="9144000" cy="4211506"/>
          </a:xfrm>
        </p:spPr>
        <p:txBody>
          <a:bodyPr/>
          <a:lstStyle/>
          <a:p>
            <a:r>
              <a:rPr lang="en-US" dirty="0"/>
              <a:t>Introduce the JavaScript Workbook:</a:t>
            </a:r>
          </a:p>
          <a:p>
            <a:pPr lvl="1"/>
            <a:r>
              <a:rPr lang="en-US" dirty="0"/>
              <a:t>"For those of you who are new to coding, this week probably felt overwhelming. </a:t>
            </a:r>
          </a:p>
          <a:p>
            <a:pPr lvl="1"/>
            <a:r>
              <a:rPr lang="en-US" dirty="0"/>
              <a:t>It can be tempting to spend lots of time outside of class reviewing lectures and watching </a:t>
            </a:r>
            <a:r>
              <a:rPr lang="en-US" dirty="0" err="1"/>
              <a:t>youtube</a:t>
            </a:r>
            <a:r>
              <a:rPr lang="en-US" dirty="0"/>
              <a:t> videos on JavaScript, </a:t>
            </a:r>
          </a:p>
          <a:p>
            <a:pPr lvl="1"/>
            <a:r>
              <a:rPr lang="en-US" dirty="0"/>
              <a:t>but the best way to learn to code is through practice"</a:t>
            </a:r>
          </a:p>
          <a:p>
            <a:pPr lvl="1"/>
            <a:r>
              <a:rPr lang="en-US" dirty="0"/>
              <a:t>"We've put together a workbook for you to help you practice the things we've learned this week. </a:t>
            </a:r>
          </a:p>
          <a:p>
            <a:pPr lvl="1"/>
            <a:r>
              <a:rPr lang="en-US" dirty="0"/>
              <a:t>It's quite long, but don't worry, you don't need to read it or work through it from front to back. </a:t>
            </a:r>
          </a:p>
          <a:p>
            <a:pPr lvl="1"/>
            <a:r>
              <a:rPr lang="en-US" dirty="0"/>
              <a:t>Instead you should use it as a reference through out the class. </a:t>
            </a:r>
          </a:p>
          <a:p>
            <a:pPr lvl="1"/>
            <a:r>
              <a:rPr lang="en-US" dirty="0"/>
              <a:t>Spend some time this week reading and practicing the topics that you've struggled with and refer back to it whenever you need."</a:t>
            </a:r>
          </a:p>
          <a:p>
            <a:r>
              <a:rPr lang="en-US" dirty="0">
                <a:hlinkClick r:id="rId2"/>
              </a:rPr>
              <a:t>https://javascript-workbook.netlify.com</a:t>
            </a:r>
            <a:endParaRPr lang="en-US" dirty="0"/>
          </a:p>
          <a:p>
            <a:r>
              <a:rPr lang="en-US" dirty="0"/>
              <a:t>TAs should introduce students to the homework. </a:t>
            </a:r>
          </a:p>
          <a:p>
            <a:r>
              <a:rPr lang="en-US" dirty="0"/>
              <a:t>This typically just means opening the homework solution in the browser and showing students what the final product looks like or showing the video and talking over it.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2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B72-0E40-174E-BDE6-05860BC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Code…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0E9B6E-99C7-E247-87A9-7FA948D3692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413FB-689D-9E4D-8B93-81D6738F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00" y="1278794"/>
            <a:ext cx="9144000" cy="267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5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7A80-08F6-C54C-B59F-1EE34E0A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  <a:br>
              <a:rPr lang="en-US" dirty="0"/>
            </a:br>
            <a:r>
              <a:rPr lang="en-US" dirty="0"/>
              <a:t>(How’re we doing?)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7F658-D12E-AE44-8D0C-04943AAAB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50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CheckPoint</a:t>
            </a:r>
            <a:r>
              <a:rPr lang="en-US" dirty="0"/>
              <a:t> Overview…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r>
              <a:rPr lang="en-US" dirty="0"/>
              <a:t>Short multiple choice assessment to check their understanding of HTML/CSS/Git</a:t>
            </a:r>
          </a:p>
          <a:p>
            <a:r>
              <a:rPr lang="en-US" dirty="0"/>
              <a:t>Don’t be nervous about the Checkpoint:</a:t>
            </a:r>
          </a:p>
          <a:p>
            <a:pPr lvl="1"/>
            <a:r>
              <a:rPr lang="en-US" dirty="0"/>
              <a:t>"This will not affect your grade or graduation requirements."</a:t>
            </a:r>
          </a:p>
          <a:p>
            <a:pPr lvl="1"/>
            <a:r>
              <a:rPr lang="en-US" dirty="0"/>
              <a:t>"This is not like the tests and quizzes you might be used to from school or college. </a:t>
            </a:r>
          </a:p>
          <a:p>
            <a:pPr lvl="1"/>
            <a:r>
              <a:rPr lang="en-US" dirty="0"/>
              <a:t>The purpose of these tests is not to motivate you to study or punish you for struggling."</a:t>
            </a:r>
          </a:p>
          <a:p>
            <a:pPr lvl="1"/>
            <a:r>
              <a:rPr lang="en-US" dirty="0"/>
              <a:t>"This is as much a test of me as an instructor and of the course content as it is of you. </a:t>
            </a:r>
          </a:p>
          <a:p>
            <a:pPr lvl="1"/>
            <a:r>
              <a:rPr lang="en-US" dirty="0"/>
              <a:t>We are here to ensure your success, and this is one of the tools we use to make sure we are doing that effectively. </a:t>
            </a:r>
          </a:p>
          <a:p>
            <a:pPr lvl="1"/>
            <a:r>
              <a:rPr lang="en-US" dirty="0"/>
              <a:t>This class moves </a:t>
            </a:r>
            <a:r>
              <a:rPr lang="en-US" i="1" dirty="0"/>
              <a:t>fast</a:t>
            </a:r>
            <a:r>
              <a:rPr lang="en-US" dirty="0"/>
              <a:t>, so if some or all of you misunderstand something important we as an instructional team need to find out as fast as possible so we can help."</a:t>
            </a:r>
          </a:p>
          <a:p>
            <a:pPr lvl="1"/>
            <a:r>
              <a:rPr lang="en-US" dirty="0"/>
              <a:t>"Long story short, this quiz can not hurt you. Only help you."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36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CheckPoint</a:t>
            </a:r>
            <a:r>
              <a:rPr lang="en-US" dirty="0"/>
              <a:t> Overview…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r>
              <a:rPr lang="en-US" dirty="0"/>
              <a:t>Read carefully and</a:t>
            </a:r>
          </a:p>
          <a:p>
            <a:r>
              <a:rPr lang="en-US" dirty="0"/>
              <a:t>Focus on thinking about the right answer </a:t>
            </a:r>
          </a:p>
          <a:p>
            <a:r>
              <a:rPr lang="en-US" dirty="0"/>
              <a:t>rather than using any test-taking skills they may have learned:</a:t>
            </a:r>
          </a:p>
          <a:p>
            <a:pPr lvl="1"/>
            <a:r>
              <a:rPr lang="en-US" dirty="0"/>
              <a:t>"There are no silly answers or obvious throwaway responses on this quiz, </a:t>
            </a:r>
          </a:p>
          <a:p>
            <a:pPr lvl="1"/>
            <a:r>
              <a:rPr lang="en-US" dirty="0"/>
              <a:t>because those kinds of answers reduce the likelihood that we'll be able to figure out whether we've taught something effectively."</a:t>
            </a:r>
          </a:p>
          <a:p>
            <a:pPr lvl="1"/>
            <a:r>
              <a:rPr lang="en-US" dirty="0"/>
              <a:t>"Test taking strategies you may have learned for standardized tests </a:t>
            </a:r>
            <a:r>
              <a:rPr lang="en-US" i="1" dirty="0"/>
              <a:t>will not work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so instead of focusing on eliminating wrong answers or looking for sneaky context cues, </a:t>
            </a:r>
          </a:p>
          <a:p>
            <a:pPr lvl="1"/>
            <a:r>
              <a:rPr lang="en-US" dirty="0"/>
              <a:t>read the question and each of the possible choices carefully."</a:t>
            </a:r>
          </a:p>
          <a:p>
            <a:r>
              <a:rPr lang="en-US" dirty="0"/>
              <a:t>REMEMBER: the purpose of this is to help you, </a:t>
            </a:r>
          </a:p>
          <a:p>
            <a:r>
              <a:rPr lang="en-US" dirty="0"/>
              <a:t>REMEMBER: the outcome does not impact their grade or graduation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3390473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the Checkpoint - 10 Minutes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https://www.switchboard.tech/checkpoint/ec36bb3ebdf024197283d70ebcad853b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YOU ARE </a:t>
            </a:r>
            <a:r>
              <a:rPr lang="en-US" b="1" i="1" u="sng" dirty="0"/>
              <a:t>TESTING US</a:t>
            </a:r>
            <a:r>
              <a:rPr lang="en-US" dirty="0"/>
              <a:t> WITH WHETHER WE TAUGHT YOU WELL</a:t>
            </a:r>
          </a:p>
          <a:p>
            <a:endParaRPr lang="en-US" dirty="0"/>
          </a:p>
          <a:p>
            <a:pPr lvl="1"/>
            <a:r>
              <a:rPr lang="en-US" dirty="0"/>
              <a:t>Once you select your name, it will take you to the Checkpoint</a:t>
            </a:r>
          </a:p>
          <a:p>
            <a:pPr lvl="1"/>
            <a:r>
              <a:rPr lang="en-US" dirty="0"/>
              <a:t>Checkpoints must be completed in class, </a:t>
            </a:r>
          </a:p>
          <a:p>
            <a:pPr lvl="1"/>
            <a:r>
              <a:rPr lang="en-US" b="1" dirty="0"/>
              <a:t>not at home</a:t>
            </a:r>
            <a:r>
              <a:rPr lang="en-US" dirty="0"/>
              <a:t>, to ensure we will be able to effectively find and help struggling students</a:t>
            </a:r>
          </a:p>
          <a:p>
            <a:pPr lvl="1"/>
            <a:r>
              <a:rPr lang="en-US" dirty="0"/>
              <a:t>DON’T LOOK UP ANSWERS</a:t>
            </a:r>
          </a:p>
          <a:p>
            <a:pPr lvl="1"/>
            <a:r>
              <a:rPr lang="en-US" dirty="0"/>
              <a:t>We do not use grades from CHECKPOINTS toward graduation requirements. </a:t>
            </a:r>
          </a:p>
          <a:p>
            <a:pPr lvl="1"/>
            <a:r>
              <a:rPr lang="en-US" dirty="0"/>
              <a:t>SO DON’T WORRY ABOUT FEELING LIKE YOU DON’T UNDERSTAND SOMETHING</a:t>
            </a:r>
          </a:p>
          <a:p>
            <a:pPr lvl="1"/>
            <a:r>
              <a:rPr lang="en-US" dirty="0"/>
              <a:t>It is safe to FAIL, where such failure is VISIBLE. </a:t>
            </a:r>
          </a:p>
          <a:p>
            <a:pPr lvl="1"/>
            <a:r>
              <a:rPr lang="en-US" dirty="0"/>
              <a:t>Yuri will have the results of the Checkpoint within an hour of its completion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02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0BB-C8E3-744D-8BDF-0B617C7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Hours: Checkpoint Answers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FEFE3A-DD44-2E47-A79F-A5080D6C6BC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6FF83-66EA-174D-93F7-97576688A36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31520"/>
            <a:ext cx="9144000" cy="4174930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https://www.switchboard.tech/checkpoint/ec36bb3ebdf024197283d70ebcad853b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https://github.com/coding-boot-camp/checkpoint-bank/blob/master/checkpoints/multiple-choice/02-HTML-CSS-Git-MC/02-HTML-CSS-Git-MC.md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you will find the questions and answers to the Checkpoint given.</a:t>
            </a:r>
          </a:p>
          <a:p>
            <a:r>
              <a:rPr lang="en-US" dirty="0"/>
              <a:t>Suggestion Format:</a:t>
            </a:r>
          </a:p>
          <a:p>
            <a:pPr lvl="1"/>
            <a:r>
              <a:rPr lang="en-US" dirty="0"/>
              <a:t>TAs ask a question at a time to the class.</a:t>
            </a:r>
          </a:p>
          <a:p>
            <a:pPr lvl="1"/>
            <a:r>
              <a:rPr lang="en-US" dirty="0"/>
              <a:t>Let the students try to answer it.</a:t>
            </a:r>
          </a:p>
          <a:p>
            <a:pPr lvl="1"/>
            <a:r>
              <a:rPr lang="en-US" dirty="0"/>
              <a:t>If you see that a majority of the class has a misunderstanding with a question:</a:t>
            </a:r>
          </a:p>
          <a:p>
            <a:pPr lvl="2"/>
            <a:r>
              <a:rPr lang="en-US" dirty="0"/>
              <a:t>Take your time on this question!</a:t>
            </a:r>
          </a:p>
          <a:p>
            <a:pPr lvl="1"/>
            <a:r>
              <a:rPr lang="en-US" dirty="0"/>
              <a:t>If you see that a small number of students has a misunderstanding with a question:</a:t>
            </a:r>
          </a:p>
          <a:p>
            <a:pPr lvl="2"/>
            <a:r>
              <a:rPr lang="en-US" dirty="0"/>
              <a:t>Do your best to reinforce the misunderstanding but be cautious of your time.</a:t>
            </a:r>
          </a:p>
          <a:p>
            <a:pPr lvl="2"/>
            <a:r>
              <a:rPr lang="en-US" dirty="0"/>
              <a:t>Make note of the students that are still struggling with the question and schedule a 1:1 with the students.</a:t>
            </a:r>
          </a:p>
          <a:p>
            <a:pPr lvl="1"/>
            <a:r>
              <a:rPr lang="en-US" dirty="0"/>
              <a:t>If applicable, demo the answer.</a:t>
            </a:r>
          </a:p>
          <a:p>
            <a:r>
              <a:rPr lang="en-US" dirty="0"/>
              <a:t>Take your time on these questions!</a:t>
            </a:r>
          </a:p>
          <a:p>
            <a:r>
              <a:rPr lang="en-US" dirty="0"/>
              <a:t>This is a great time to reinforce concepts and misunderstandings!</a:t>
            </a:r>
          </a:p>
          <a:p>
            <a:r>
              <a:rPr lang="en-US" b="1" dirty="0"/>
              <a:t>26. Instructor Do: Introduce the Unit Video Guide (3 mins)</a:t>
            </a:r>
          </a:p>
          <a:p>
            <a:r>
              <a:rPr lang="en-US" dirty="0"/>
              <a:t>Emphasize how helpful a tool these videos can be if a student feels as if they are falling behind or simply wants to review the material once again.</a:t>
            </a:r>
          </a:p>
          <a:p>
            <a:pPr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81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0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91" name="Google Shape;1391;p10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Group Activity: </a:t>
            </a:r>
            <a:b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 Game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Group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 Game – 20 mins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7" name="Google Shape;1397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Starting from a blank HTML file: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0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  <p:sp>
        <p:nvSpPr>
          <p:cNvPr id="1399" name="Google Shape;1399;p10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400" name="Google Shape;1400;p104"/>
          <p:cNvSpPr/>
          <p:nvPr/>
        </p:nvSpPr>
        <p:spPr>
          <a:xfrm>
            <a:off x="1337700" y="3284275"/>
            <a:ext cx="702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04"/>
          <p:cNvSpPr txBox="1">
            <a:spLocks noGrp="1"/>
          </p:cNvSpPr>
          <p:nvPr>
            <p:ph type="subTitle" idx="1"/>
          </p:nvPr>
        </p:nvSpPr>
        <p:spPr>
          <a:xfrm>
            <a:off x="184275" y="3321100"/>
            <a:ext cx="8319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Keep track of the user’s score.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2" name="Google Shape;1402;p104"/>
          <p:cNvPicPr preferRelativeResize="0"/>
          <p:nvPr/>
        </p:nvPicPr>
        <p:blipFill rotWithShape="1">
          <a:blip r:embed="rId3">
            <a:alphaModFix/>
          </a:blip>
          <a:srcRect l="1399" r="1409"/>
          <a:stretch/>
        </p:blipFill>
        <p:spPr>
          <a:xfrm>
            <a:off x="598575" y="3308313"/>
            <a:ext cx="541694" cy="44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04"/>
          <p:cNvSpPr/>
          <p:nvPr/>
        </p:nvSpPr>
        <p:spPr>
          <a:xfrm>
            <a:off x="1325400" y="3880450"/>
            <a:ext cx="702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04"/>
          <p:cNvSpPr txBox="1">
            <a:spLocks noGrp="1"/>
          </p:cNvSpPr>
          <p:nvPr>
            <p:ph type="subTitle" idx="2"/>
          </p:nvPr>
        </p:nvSpPr>
        <p:spPr>
          <a:xfrm>
            <a:off x="180600" y="3905975"/>
            <a:ext cx="9336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Don’t worry about having DRY code to start with. Just focus on getting working  code first.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5" name="Google Shape;1405;p104"/>
          <p:cNvPicPr preferRelativeResize="0"/>
          <p:nvPr/>
        </p:nvPicPr>
        <p:blipFill rotWithShape="1">
          <a:blip r:embed="rId3">
            <a:alphaModFix/>
          </a:blip>
          <a:srcRect l="1399" r="1409"/>
          <a:stretch/>
        </p:blipFill>
        <p:spPr>
          <a:xfrm>
            <a:off x="586275" y="3904500"/>
            <a:ext cx="541694" cy="44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04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04"/>
          <p:cNvSpPr txBox="1">
            <a:spLocks noGrp="1"/>
          </p:cNvSpPr>
          <p:nvPr>
            <p:ph type="subTitle" idx="3"/>
          </p:nvPr>
        </p:nvSpPr>
        <p:spPr>
          <a:xfrm>
            <a:off x="12225" y="1169400"/>
            <a:ext cx="9119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object with 10 questions. The object should be structured like this: 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q1: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[“QUESTION”, “ANSWER”]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q2: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[“QUESTION”, “ANSWER”]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8" name="Google Shape;1408;p104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04726" y="1174210"/>
            <a:ext cx="738453" cy="606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04"/>
          <p:cNvSpPr/>
          <p:nvPr/>
        </p:nvSpPr>
        <p:spPr>
          <a:xfrm>
            <a:off x="1328025" y="18583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04"/>
          <p:cNvSpPr txBox="1">
            <a:spLocks noGrp="1"/>
          </p:cNvSpPr>
          <p:nvPr>
            <p:ph type="subTitle" idx="4"/>
          </p:nvPr>
        </p:nvSpPr>
        <p:spPr>
          <a:xfrm>
            <a:off x="-12300" y="18775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create code that will ask the user questions, one by one. The user must answer by hitting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(for true) or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(for false).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1" name="Google Shape;1411;p104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380201" y="1882310"/>
            <a:ext cx="738453" cy="606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04"/>
          <p:cNvSpPr/>
          <p:nvPr/>
        </p:nvSpPr>
        <p:spPr>
          <a:xfrm>
            <a:off x="1328025" y="25372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04"/>
          <p:cNvSpPr txBox="1">
            <a:spLocks noGrp="1"/>
          </p:cNvSpPr>
          <p:nvPr>
            <p:ph type="subTitle" idx="5"/>
          </p:nvPr>
        </p:nvSpPr>
        <p:spPr>
          <a:xfrm>
            <a:off x="-12300" y="2556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the user’s answer against the correct answer, and provide them with an alert telling them if they are right or wrong.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4" name="Google Shape;1414;p104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380201" y="2561185"/>
            <a:ext cx="738453" cy="606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0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421" name="Google Shape;1421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B72-0E40-174E-BDE6-05860BC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Dylan’s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0E9B6E-99C7-E247-87A9-7FA948D3692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1C11-E577-3A47-9D0E-A2596A60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145" y="0"/>
            <a:ext cx="40312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3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B72-0E40-174E-BDE6-05860BC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Dylan’s Code (RPSLX)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0E9B6E-99C7-E247-87A9-7FA948D3692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1C11-E577-3A47-9D0E-A2596A60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55" y="0"/>
            <a:ext cx="4031245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DF501-7126-7E45-BA68-5334AC247F41}"/>
              </a:ext>
            </a:extLst>
          </p:cNvPr>
          <p:cNvSpPr txBox="1"/>
          <p:nvPr/>
        </p:nvSpPr>
        <p:spPr>
          <a:xfrm>
            <a:off x="429768" y="2523744"/>
            <a:ext cx="4352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$10 Amazon Gift Card!</a:t>
            </a:r>
          </a:p>
        </p:txBody>
      </p:sp>
    </p:spTree>
    <p:extLst>
      <p:ext uri="{BB962C8B-B14F-4D97-AF65-F5344CB8AC3E}">
        <p14:creationId xmlns:p14="http://schemas.microsoft.com/office/powerpoint/2010/main" val="171089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B72-0E40-174E-BDE6-05860BC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Greg’s Code (RPS)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0E9B6E-99C7-E247-87A9-7FA948D3692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7C5F2-4FE0-594B-9A16-96E94192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74" y="0"/>
            <a:ext cx="5219700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2540B-F0B3-5E40-9A54-637D7E15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00" y="2468644"/>
            <a:ext cx="9144000" cy="267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261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2480</Words>
  <Application>Microsoft Macintosh PowerPoint</Application>
  <PresentationFormat>On-screen Show (16:9)</PresentationFormat>
  <Paragraphs>576</Paragraphs>
  <Slides>67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Calibri</vt:lpstr>
      <vt:lpstr>Arial</vt:lpstr>
      <vt:lpstr>Roboto Light</vt:lpstr>
      <vt:lpstr>Inconsolata</vt:lpstr>
      <vt:lpstr>Roboto Medium</vt:lpstr>
      <vt:lpstr>Helvetica</vt:lpstr>
      <vt:lpstr>Roboto</vt:lpstr>
      <vt:lpstr>Amatic SC</vt:lpstr>
      <vt:lpstr>Courier</vt:lpstr>
      <vt:lpstr>Roboto Thin</vt:lpstr>
      <vt:lpstr>Simple Light</vt:lpstr>
      <vt:lpstr>Unbranded</vt:lpstr>
      <vt:lpstr>Lesson 3.3</vt:lpstr>
      <vt:lpstr>PreClass Drills</vt:lpstr>
      <vt:lpstr>Interview Question… 15 minutes</vt:lpstr>
      <vt:lpstr>Interview Answer… 5 minutes</vt:lpstr>
      <vt:lpstr>Rock Paper Scissors (Lizard, Spock)</vt:lpstr>
      <vt:lpstr>Typical Code…</vt:lpstr>
      <vt:lpstr>Dylan’s Code</vt:lpstr>
      <vt:lpstr>Dylan’s Code (RPSLX)</vt:lpstr>
      <vt:lpstr>Greg’s Code (RPS)</vt:lpstr>
      <vt:lpstr>Greg’s Code (RPSLX)</vt:lpstr>
      <vt:lpstr>Complexity of RPSLXYZ…</vt:lpstr>
      <vt:lpstr>Complexity of RPSLXYZ…</vt:lpstr>
      <vt:lpstr>Overview</vt:lpstr>
      <vt:lpstr>This Will Soon Be You</vt:lpstr>
      <vt:lpstr>But Right Now You Feel Like</vt:lpstr>
      <vt:lpstr>Transformation to Come!</vt:lpstr>
      <vt:lpstr>Today’s Class</vt:lpstr>
      <vt:lpstr>Objectives</vt:lpstr>
      <vt:lpstr>JavaScript Functions</vt:lpstr>
      <vt:lpstr>10 minutes</vt:lpstr>
      <vt:lpstr>Partner Activity: Array Building – 10 mins </vt:lpstr>
      <vt:lpstr>Explain it to me… - 5 mins</vt:lpstr>
      <vt:lpstr>Logging: No Functions  </vt:lpstr>
      <vt:lpstr>Mondo Repetitive – Instructor: 5 mins</vt:lpstr>
      <vt:lpstr>Logging: With Functions  </vt:lpstr>
      <vt:lpstr>Much Better with Functions! – Instructor 10 mins</vt:lpstr>
      <vt:lpstr>20 minutes</vt:lpstr>
      <vt:lpstr>Partner Activity: My First Functions – 20 mins </vt:lpstr>
      <vt:lpstr>Instructor Review: My First Functions – 10 mins </vt:lpstr>
      <vt:lpstr>JavaScript Objects</vt:lpstr>
      <vt:lpstr>Good Arrays</vt:lpstr>
      <vt:lpstr>Good Arrays: Instructor 5 mins</vt:lpstr>
      <vt:lpstr>Joan of Arc (Bad Arrays)  </vt:lpstr>
      <vt:lpstr>Associated Data ==/== Arrays</vt:lpstr>
      <vt:lpstr>Gandalf the Grey Objects</vt:lpstr>
      <vt:lpstr>Gandalf: The Object – Instructor: 10 mins</vt:lpstr>
      <vt:lpstr>Objects Visualized – Instructor 10mins</vt:lpstr>
      <vt:lpstr>Objects Visualized</vt:lpstr>
      <vt:lpstr>Objects Visualized</vt:lpstr>
      <vt:lpstr>Objects Visualized</vt:lpstr>
      <vt:lpstr>Gandalf: The Grey Objects (Repeat)</vt:lpstr>
      <vt:lpstr>Gandalf: The Object REPEAT – Instructor: 10 mins</vt:lpstr>
      <vt:lpstr>15 minutes</vt:lpstr>
      <vt:lpstr>Group Activity: Basic Objects – Partners: 15 minutes</vt:lpstr>
      <vt:lpstr>PowerPoint Presentation</vt:lpstr>
      <vt:lpstr>Run That Car!</vt:lpstr>
      <vt:lpstr>The Car Object: Instructor: 10 mins</vt:lpstr>
      <vt:lpstr>The Car Demo: Instructor: 5 mins</vt:lpstr>
      <vt:lpstr>30 minutes</vt:lpstr>
      <vt:lpstr>Challenge: Run That Car! – 30 mins  </vt:lpstr>
      <vt:lpstr>Run That Car!</vt:lpstr>
      <vt:lpstr>The Car Demo: Instructor: 5 mins</vt:lpstr>
      <vt:lpstr>20 minutes</vt:lpstr>
      <vt:lpstr>Scope &amp; Callbacks: Instructor: 20 Minutes</vt:lpstr>
      <vt:lpstr>Scope &amp; Callbacks: Students: 15 Minutes</vt:lpstr>
      <vt:lpstr>Introducing ‘forEach’: Iterate Across an Array</vt:lpstr>
      <vt:lpstr>Callbacks: Some FUNctions that are FUN</vt:lpstr>
      <vt:lpstr>Workbook and Homework </vt:lpstr>
      <vt:lpstr>Workbook and Homework: TAs (5 Mins – CRITICAL)</vt:lpstr>
      <vt:lpstr>CHECKPOINT (How’re we doing?)</vt:lpstr>
      <vt:lpstr>CheckPoint Overview…</vt:lpstr>
      <vt:lpstr>CheckPoint Overview…</vt:lpstr>
      <vt:lpstr>Take the Checkpoint - 10 Minutes</vt:lpstr>
      <vt:lpstr>Office Hours: Checkpoint Answers</vt:lpstr>
      <vt:lpstr>20 minutes</vt:lpstr>
      <vt:lpstr>Group Activity: Question Game – 20 mins 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3.3</dc:title>
  <cp:lastModifiedBy>Greg Smith</cp:lastModifiedBy>
  <cp:revision>29</cp:revision>
  <dcterms:modified xsi:type="dcterms:W3CDTF">2019-05-28T20:27:27Z</dcterms:modified>
</cp:coreProperties>
</file>